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1.xml" ContentType="application/vnd.openxmlformats-officedocument.themeOverride+xml"/>
  <Override PartName="/ppt/notesSlides/notesSlide4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29.xml" ContentType="application/vnd.openxmlformats-officedocument.themeOverr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31.xml" ContentType="application/vnd.openxmlformats-officedocument.themeOverr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32.xml" ContentType="application/vnd.openxmlformats-officedocument.themeOverr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theme/themeOverride3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32" r:id="rId2"/>
    <p:sldId id="658" r:id="rId3"/>
    <p:sldId id="676" r:id="rId4"/>
    <p:sldId id="708" r:id="rId5"/>
    <p:sldId id="739" r:id="rId6"/>
    <p:sldId id="740" r:id="rId7"/>
    <p:sldId id="741" r:id="rId8"/>
    <p:sldId id="742" r:id="rId9"/>
    <p:sldId id="743" r:id="rId10"/>
    <p:sldId id="744" r:id="rId11"/>
    <p:sldId id="723" r:id="rId12"/>
    <p:sldId id="724" r:id="rId13"/>
    <p:sldId id="711" r:id="rId14"/>
    <p:sldId id="712" r:id="rId15"/>
    <p:sldId id="713" r:id="rId16"/>
    <p:sldId id="732" r:id="rId17"/>
    <p:sldId id="714" r:id="rId18"/>
    <p:sldId id="736" r:id="rId19"/>
    <p:sldId id="715" r:id="rId20"/>
    <p:sldId id="716" r:id="rId21"/>
    <p:sldId id="717" r:id="rId22"/>
    <p:sldId id="733" r:id="rId23"/>
    <p:sldId id="734" r:id="rId24"/>
    <p:sldId id="745" r:id="rId25"/>
    <p:sldId id="718" r:id="rId26"/>
    <p:sldId id="719" r:id="rId27"/>
    <p:sldId id="720" r:id="rId28"/>
    <p:sldId id="721" r:id="rId29"/>
    <p:sldId id="725" r:id="rId30"/>
    <p:sldId id="746" r:id="rId31"/>
    <p:sldId id="726" r:id="rId32"/>
    <p:sldId id="737" r:id="rId33"/>
    <p:sldId id="727" r:id="rId34"/>
    <p:sldId id="728" r:id="rId35"/>
    <p:sldId id="735" r:id="rId36"/>
    <p:sldId id="738" r:id="rId37"/>
  </p:sldIdLst>
  <p:sldSz cx="9144000" cy="6858000" type="screen4x3"/>
  <p:notesSz cx="7099300" cy="10234613"/>
  <p:defaultTextStyle>
    <a:defPPr>
      <a:defRPr lang="fi-FI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D757"/>
    <a:srgbClr val="3399FF"/>
    <a:srgbClr val="339933"/>
    <a:srgbClr val="FF00FF"/>
    <a:srgbClr val="66CCFF"/>
    <a:srgbClr val="A0D664"/>
    <a:srgbClr val="D0EBB3"/>
    <a:srgbClr val="C9E4FF"/>
    <a:srgbClr val="BCC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7879" autoAdjust="0"/>
  </p:normalViewPr>
  <p:slideViewPr>
    <p:cSldViewPr>
      <p:cViewPr varScale="1">
        <p:scale>
          <a:sx n="109" d="100"/>
          <a:sy n="109" d="100"/>
        </p:scale>
        <p:origin x="1917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714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omistaja\Documents\MC%20PROJEKTIT\Hyvink&#228;&#228;n%20Opisto\HO_KUVAPOHJA%202016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omistaja\Documents\MC%20PROJEKTIT\Hyvink&#228;&#228;n%20Opisto\DATA\Hyvink&#228;&#228;n%20opisto%20DATA%202016%20-%20AVOIMET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C:\Users\omistaja\Documents\MC%20PROJEKTIT\Hyvink&#228;&#228;n%20Opisto\DATA\Hyvink&#228;&#228;n%20opisto%20DATA%202016%20-%20AVOIMET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file:///C:\Users\omistaja\Documents\MC%20PROJEKTIT\Hyvink&#228;&#228;n%20Opisto\DATA\Hyvink&#228;&#228;n%20opisto%20DATA%202016%20-%20AVOIMET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file:///C:\Users\omistaja\Documents\MC%20PROJEKTIT\Hyvink&#228;&#228;n%20Opisto\DATA\Hyvink&#228;&#228;n%20opisto%20DATA%202016%20-%20AVOIMET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file:///C:\Users\omistaja\Documents\MC%20PROJEKTIT\Hyvink&#228;&#228;n%20Opisto\DATA\Hyvink&#228;&#228;n%20opisto%20DATA%202016%20-%20AVOIME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1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2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oleObject" Target="file:///C:\Users\omistaja\Documents\MC%20PROJEKTIT\Hyvink&#228;&#228;n%20Opisto\DATA\Hyvink&#228;&#228;n%20opisto%20DATA%202016%20-%20AVOIMET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3.xml"/><Relationship Id="rId2" Type="http://schemas.microsoft.com/office/2011/relationships/chartColorStyle" Target="colors33.xml"/><Relationship Id="rId1" Type="http://schemas.microsoft.com/office/2011/relationships/chartStyle" Target="style33.xml"/><Relationship Id="rId4" Type="http://schemas.openxmlformats.org/officeDocument/2006/relationships/oleObject" Target="file:///C:\Users\omistaja\Documents\MC%20PROJEKTIT\Hyvink&#228;&#228;n%20Opisto\DATA\Hyvink&#228;&#228;n%20opisto%20DATA%202016%20-%20AVOIME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omistaja\Documents\MC%20PROJEKTIT\Hyvink&#228;&#228;n%20Opisto\HO_KUVAPOHJA%202016%20X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138391257950908"/>
          <c:y val="0.11688362665511652"/>
          <c:w val="0.67425074318881151"/>
          <c:h val="0.8530341124041105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DATA!$C$2:$K$2</c:f>
              <c:strCache>
                <c:ptCount val="9"/>
                <c:pt idx="0">
                  <c:v>Kaikki vastanneet</c:v>
                </c:pt>
                <c:pt idx="2">
                  <c:v>Hausjärven kansalaisopisto</c:v>
                </c:pt>
                <c:pt idx="3">
                  <c:v>Hyvinkään Opisto</c:v>
                </c:pt>
                <c:pt idx="4">
                  <c:v>Jokiläänin kansalaisopisto</c:v>
                </c:pt>
                <c:pt idx="5">
                  <c:v>Lopen opisto</c:v>
                </c:pt>
                <c:pt idx="6">
                  <c:v>Riihimäen kansalaisopisto</c:v>
                </c:pt>
                <c:pt idx="7">
                  <c:v>Vanajaveden Opisto</c:v>
                </c:pt>
                <c:pt idx="8">
                  <c:v>Wahren-opisto</c:v>
                </c:pt>
              </c:strCache>
            </c:strRef>
          </c:cat>
          <c:val>
            <c:numRef>
              <c:f>DATA!$C$4:$K$4</c:f>
              <c:numCache>
                <c:formatCode>General</c:formatCode>
                <c:ptCount val="9"/>
                <c:pt idx="0">
                  <c:v>229</c:v>
                </c:pt>
                <c:pt idx="2">
                  <c:v>7</c:v>
                </c:pt>
                <c:pt idx="3">
                  <c:v>60</c:v>
                </c:pt>
                <c:pt idx="4">
                  <c:v>19</c:v>
                </c:pt>
                <c:pt idx="5">
                  <c:v>15</c:v>
                </c:pt>
                <c:pt idx="6">
                  <c:v>21</c:v>
                </c:pt>
                <c:pt idx="7">
                  <c:v>93</c:v>
                </c:pt>
                <c:pt idx="8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54584320"/>
        <c:axId val="253820816"/>
      </c:barChart>
      <c:catAx>
        <c:axId val="25458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820816"/>
        <c:crosses val="autoZero"/>
        <c:auto val="1"/>
        <c:lblAlgn val="ctr"/>
        <c:lblOffset val="100"/>
        <c:noMultiLvlLbl val="0"/>
      </c:catAx>
      <c:valAx>
        <c:axId val="25382081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8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DATA!$B$89:$B$93</c:f>
              <c:strCache>
                <c:ptCount val="5"/>
                <c:pt idx="0">
                  <c:v>Opetustilat</c:v>
                </c:pt>
                <c:pt idx="1">
                  <c:v>Käytettävissä olevat opetusvälineet</c:v>
                </c:pt>
                <c:pt idx="2">
                  <c:v>Käytettävissä olevat taukotilat</c:v>
                </c:pt>
                <c:pt idx="3">
                  <c:v>Työajat</c:v>
                </c:pt>
                <c:pt idx="4">
                  <c:v>Työturvallisuus</c:v>
                </c:pt>
              </c:strCache>
            </c:strRef>
          </c:cat>
          <c:val>
            <c:numRef>
              <c:f>DATA!$C$89:$C$93</c:f>
              <c:numCache>
                <c:formatCode>0.00</c:formatCode>
                <c:ptCount val="5"/>
                <c:pt idx="0">
                  <c:v>2.947136563876652</c:v>
                </c:pt>
                <c:pt idx="1">
                  <c:v>2.7465437788018434</c:v>
                </c:pt>
                <c:pt idx="2">
                  <c:v>2.4927536231884058</c:v>
                </c:pt>
                <c:pt idx="3">
                  <c:v>2.9909909909909911</c:v>
                </c:pt>
                <c:pt idx="4">
                  <c:v>3.0228310502283104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DATA!$B$89:$B$93</c:f>
              <c:strCache>
                <c:ptCount val="5"/>
                <c:pt idx="0">
                  <c:v>Opetustilat</c:v>
                </c:pt>
                <c:pt idx="1">
                  <c:v>Käytettävissä olevat opetusvälineet</c:v>
                </c:pt>
                <c:pt idx="2">
                  <c:v>Käytettävissä olevat taukotilat</c:v>
                </c:pt>
                <c:pt idx="3">
                  <c:v>Työajat</c:v>
                </c:pt>
                <c:pt idx="4">
                  <c:v>Työturvallisuus</c:v>
                </c:pt>
              </c:strCache>
            </c:strRef>
          </c:cat>
          <c:val>
            <c:numRef>
              <c:f>DATA!$D$89:$D$93</c:f>
              <c:numCache>
                <c:formatCode>0.00</c:formatCode>
                <c:ptCount val="5"/>
                <c:pt idx="0">
                  <c:v>2.8571428571428572</c:v>
                </c:pt>
                <c:pt idx="1">
                  <c:v>2.8571428571428572</c:v>
                </c:pt>
                <c:pt idx="2">
                  <c:v>2.3846153846153846</c:v>
                </c:pt>
                <c:pt idx="3">
                  <c:v>3.1428571428571428</c:v>
                </c:pt>
                <c:pt idx="4">
                  <c:v>3.0714285714285716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5450344"/>
        <c:axId val="285454656"/>
      </c:barChart>
      <c:catAx>
        <c:axId val="285450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4656"/>
        <c:crosses val="autoZero"/>
        <c:auto val="1"/>
        <c:lblAlgn val="ctr"/>
        <c:lblOffset val="100"/>
        <c:noMultiLvlLbl val="0"/>
      </c:catAx>
      <c:valAx>
        <c:axId val="285454656"/>
        <c:scaling>
          <c:orientation val="minMax"/>
          <c:max val="4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0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88775453470731"/>
          <c:y val="0.92273334235300342"/>
          <c:w val="0.57885178713209828"/>
          <c:h val="4.7966462647442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DATA!$B$96:$B$100</c:f>
              <c:strCache>
                <c:ptCount val="5"/>
                <c:pt idx="0">
                  <c:v>Tiedän mitä minulta odotetaan työssäni</c:v>
                </c:pt>
                <c:pt idx="1">
                  <c:v>Työyhteisön osaaminen on ajan tasalla</c:v>
                </c:pt>
                <c:pt idx="2">
                  <c:v>Työpaikallani huolehditaan perehdyttämisestä hyvin</c:v>
                </c:pt>
                <c:pt idx="3">
                  <c:v>Opettajainkokous on hyödyllinen minulle</c:v>
                </c:pt>
                <c:pt idx="4">
                  <c:v>Toimisto ja vahtimestaripalvelut toimivat kohdallani moitteetta</c:v>
                </c:pt>
              </c:strCache>
            </c:strRef>
          </c:cat>
          <c:val>
            <c:numRef>
              <c:f>DATA!$C$96:$C$100</c:f>
              <c:numCache>
                <c:formatCode>0.00</c:formatCode>
                <c:ptCount val="5"/>
                <c:pt idx="0">
                  <c:v>4.4736842105263159</c:v>
                </c:pt>
                <c:pt idx="1">
                  <c:v>4.040909090909091</c:v>
                </c:pt>
                <c:pt idx="2">
                  <c:v>3.6846846846846848</c:v>
                </c:pt>
                <c:pt idx="3">
                  <c:v>3.2421524663677128</c:v>
                </c:pt>
                <c:pt idx="4">
                  <c:v>4.2098214285714288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DATA!$B$96:$B$100</c:f>
              <c:strCache>
                <c:ptCount val="5"/>
                <c:pt idx="0">
                  <c:v>Tiedän mitä minulta odotetaan työssäni</c:v>
                </c:pt>
                <c:pt idx="1">
                  <c:v>Työyhteisön osaaminen on ajan tasalla</c:v>
                </c:pt>
                <c:pt idx="2">
                  <c:v>Työpaikallani huolehditaan perehdyttämisestä hyvin</c:v>
                </c:pt>
                <c:pt idx="3">
                  <c:v>Opettajainkokous on hyödyllinen minulle</c:v>
                </c:pt>
                <c:pt idx="4">
                  <c:v>Toimisto ja vahtimestaripalvelut toimivat kohdallani moitteetta</c:v>
                </c:pt>
              </c:strCache>
            </c:strRef>
          </c:cat>
          <c:val>
            <c:numRef>
              <c:f>DATA!$D$96:$D$100</c:f>
              <c:numCache>
                <c:formatCode>0.00</c:formatCode>
                <c:ptCount val="5"/>
                <c:pt idx="0">
                  <c:v>4.5714285714285712</c:v>
                </c:pt>
                <c:pt idx="1">
                  <c:v>3.9285714285714284</c:v>
                </c:pt>
                <c:pt idx="2">
                  <c:v>3.5</c:v>
                </c:pt>
                <c:pt idx="3">
                  <c:v>2.9285714285714284</c:v>
                </c:pt>
                <c:pt idx="4">
                  <c:v>4.5714285714285712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5451128"/>
        <c:axId val="285455048"/>
      </c:barChart>
      <c:catAx>
        <c:axId val="285451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5048"/>
        <c:crosses val="autoZero"/>
        <c:auto val="1"/>
        <c:lblAlgn val="ctr"/>
        <c:lblOffset val="100"/>
        <c:noMultiLvlLbl val="0"/>
      </c:catAx>
      <c:valAx>
        <c:axId val="285455048"/>
        <c:scaling>
          <c:orientation val="minMax"/>
          <c:max val="5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1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88775453470731"/>
          <c:y val="0.92273334235300342"/>
          <c:w val="0.57885178713209828"/>
          <c:h val="4.7966462647442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DATA!$B$103:$B$107</c:f>
              <c:strCache>
                <c:ptCount val="5"/>
                <c:pt idx="0">
                  <c:v>Helppokäyttöinen ja helpottaa työn sujuvuutta</c:v>
                </c:pt>
                <c:pt idx="1">
                  <c:v>Vähän hankala käyttää, mutta helpottaa työn sujuvuutta</c:v>
                </c:pt>
                <c:pt idx="2">
                  <c:v>Hankala käyttää ja hankaloittaa työn sujuvuutta</c:v>
                </c:pt>
                <c:pt idx="3">
                  <c:v>En käytä</c:v>
                </c:pt>
                <c:pt idx="4">
                  <c:v>Ei vastausta</c:v>
                </c:pt>
              </c:strCache>
            </c:strRef>
          </c:cat>
          <c:val>
            <c:numRef>
              <c:f>DATA!$C$103:$C$107</c:f>
              <c:numCache>
                <c:formatCode>0%</c:formatCode>
                <c:ptCount val="5"/>
                <c:pt idx="0">
                  <c:v>0.34497816593886466</c:v>
                </c:pt>
                <c:pt idx="1">
                  <c:v>0.20087336244541484</c:v>
                </c:pt>
                <c:pt idx="2">
                  <c:v>2.1834061135371178E-2</c:v>
                </c:pt>
                <c:pt idx="3">
                  <c:v>0.41921397379912662</c:v>
                </c:pt>
                <c:pt idx="4">
                  <c:v>1.3100436681222707E-2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DATA!$B$103:$B$107</c:f>
              <c:strCache>
                <c:ptCount val="5"/>
                <c:pt idx="0">
                  <c:v>Helppokäyttöinen ja helpottaa työn sujuvuutta</c:v>
                </c:pt>
                <c:pt idx="1">
                  <c:v>Vähän hankala käyttää, mutta helpottaa työn sujuvuutta</c:v>
                </c:pt>
                <c:pt idx="2">
                  <c:v>Hankala käyttää ja hankaloittaa työn sujuvuutta</c:v>
                </c:pt>
                <c:pt idx="3">
                  <c:v>En käytä</c:v>
                </c:pt>
                <c:pt idx="4">
                  <c:v>Ei vastausta</c:v>
                </c:pt>
              </c:strCache>
            </c:strRef>
          </c:cat>
          <c:val>
            <c:numRef>
              <c:f>DATA!$D$103:$D$107</c:f>
              <c:numCache>
                <c:formatCode>0%</c:formatCode>
                <c:ptCount val="5"/>
                <c:pt idx="0">
                  <c:v>0.2857142857142857</c:v>
                </c:pt>
                <c:pt idx="1">
                  <c:v>0.21428571428571427</c:v>
                </c:pt>
                <c:pt idx="2">
                  <c:v>0</c:v>
                </c:pt>
                <c:pt idx="3">
                  <c:v>0.5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5455440"/>
        <c:axId val="285451520"/>
      </c:barChart>
      <c:catAx>
        <c:axId val="285455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1520"/>
        <c:crosses val="autoZero"/>
        <c:auto val="1"/>
        <c:lblAlgn val="ctr"/>
        <c:lblOffset val="100"/>
        <c:noMultiLvlLbl val="0"/>
      </c:catAx>
      <c:valAx>
        <c:axId val="2854515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299771765783062"/>
          <c:y val="4.8550983410453712E-2"/>
          <c:w val="0.43783878768625695"/>
          <c:h val="0.867903745728359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DATA!$B$110:$B$113</c:f>
              <c:strCache>
                <c:ptCount val="4"/>
                <c:pt idx="0">
                  <c:v>Minuun EI OLE kohdistunut epäasiallista kohtelua työpaikallani</c:v>
                </c:pt>
                <c:pt idx="1">
                  <c:v>EN OLE kohdannut työpaikallani sukupuoleeni kohdistuvaa epätasa-arvoisuutta</c:v>
                </c:pt>
                <c:pt idx="2">
                  <c:v>EN OLE kokenut työpaikallani ikääni kohdistuvaa epätasa-arvoisuutta</c:v>
                </c:pt>
                <c:pt idx="3">
                  <c:v>EN KOE fyysisen tai henkisen väkivallan uhkaa työpaikallani</c:v>
                </c:pt>
              </c:strCache>
            </c:strRef>
          </c:cat>
          <c:val>
            <c:numRef>
              <c:f>DATA!$C$110:$C$113</c:f>
              <c:numCache>
                <c:formatCode>0.00</c:formatCode>
                <c:ptCount val="4"/>
                <c:pt idx="0">
                  <c:v>4.5884955752212386</c:v>
                </c:pt>
                <c:pt idx="1">
                  <c:v>4.9070796460176993</c:v>
                </c:pt>
                <c:pt idx="2">
                  <c:v>4.8080357142857144</c:v>
                </c:pt>
                <c:pt idx="3">
                  <c:v>4.8214285714285712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DATA!$B$110:$B$113</c:f>
              <c:strCache>
                <c:ptCount val="4"/>
                <c:pt idx="0">
                  <c:v>Minuun EI OLE kohdistunut epäasiallista kohtelua työpaikallani</c:v>
                </c:pt>
                <c:pt idx="1">
                  <c:v>EN OLE kohdannut työpaikallani sukupuoleeni kohdistuvaa epätasa-arvoisuutta</c:v>
                </c:pt>
                <c:pt idx="2">
                  <c:v>EN OLE kokenut työpaikallani ikääni kohdistuvaa epätasa-arvoisuutta</c:v>
                </c:pt>
                <c:pt idx="3">
                  <c:v>EN KOE fyysisen tai henkisen väkivallan uhkaa työpaikallani</c:v>
                </c:pt>
              </c:strCache>
            </c:strRef>
          </c:cat>
          <c:val>
            <c:numRef>
              <c:f>DATA!$D$110:$D$113</c:f>
              <c:numCache>
                <c:formatCode>0.00</c:formatCode>
                <c:ptCount val="4"/>
                <c:pt idx="0">
                  <c:v>4.7142857142857144</c:v>
                </c:pt>
                <c:pt idx="1">
                  <c:v>4.9285714285714288</c:v>
                </c:pt>
                <c:pt idx="2">
                  <c:v>4.7857142857142856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5451912"/>
        <c:axId val="285453088"/>
      </c:barChart>
      <c:catAx>
        <c:axId val="285451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3088"/>
        <c:crosses val="autoZero"/>
        <c:auto val="1"/>
        <c:lblAlgn val="ctr"/>
        <c:lblOffset val="100"/>
        <c:noMultiLvlLbl val="0"/>
      </c:catAx>
      <c:valAx>
        <c:axId val="285453088"/>
        <c:scaling>
          <c:orientation val="minMax"/>
          <c:max val="5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1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88775453470731"/>
          <c:y val="0.92273334235300342"/>
          <c:w val="0.57885178713209828"/>
          <c:h val="4.7966462647442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115162816184267"/>
          <c:y val="0.11970085155703421"/>
          <c:w val="0.51584640313034902"/>
          <c:h val="0.8225658860727186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2.2330830245383775E-2"/>
                  <c:y val="-2.74266634081597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976703075381608E-3"/>
                  <c:y val="-3.59355850538683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725072350881262E-2"/>
                  <c:y val="1.620574339851610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381085219664814"/>
                  <c:y val="-0.246851011804287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085357747429489E-2"/>
                  <c:y val="-0.101390375001297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 (1)'!$B$83:$B$87</c:f>
              <c:strCache>
                <c:ptCount val="5"/>
                <c:pt idx="0">
                  <c:v>yhteistä tekemistä / parempaa yhteistyötä</c:v>
                </c:pt>
                <c:pt idx="1">
                  <c:v>eos / tyytyväinen</c:v>
                </c:pt>
                <c:pt idx="2">
                  <c:v>koulutusta / perehdyttämistä</c:v>
                </c:pt>
                <c:pt idx="3">
                  <c:v>tiloihin tai opetusvälineisiin liittyvät kommentit (lisää tilaa, remontointi, paremmat työkalut, etc)</c:v>
                </c:pt>
                <c:pt idx="4">
                  <c:v>muut (sekalaisia kommentteja)</c:v>
                </c:pt>
              </c:strCache>
            </c:strRef>
          </c:cat>
          <c:val>
            <c:numRef>
              <c:f>'A (1)'!$C$83:$C$87</c:f>
              <c:numCache>
                <c:formatCode>0%</c:formatCode>
                <c:ptCount val="5"/>
                <c:pt idx="0">
                  <c:v>0.11428571428571428</c:v>
                </c:pt>
                <c:pt idx="1">
                  <c:v>5.7142857142857141E-2</c:v>
                </c:pt>
                <c:pt idx="2">
                  <c:v>2.8571428571428571E-2</c:v>
                </c:pt>
                <c:pt idx="3">
                  <c:v>0.51428571428571423</c:v>
                </c:pt>
                <c:pt idx="4">
                  <c:v>0.2857142857142857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DATA!$B$118:$B$120</c:f>
              <c:strCache>
                <c:ptCount val="3"/>
                <c:pt idx="0">
                  <c:v>Oppilaitoksessa vallitsee miellyttävä työskentelyilmapiiri.</c:v>
                </c:pt>
                <c:pt idx="1">
                  <c:v>Tunnen kuuluvani oppilaitoksen työyhteisöön.</c:v>
                </c:pt>
                <c:pt idx="2">
                  <c:v>Saan työtäni koskevaa tietoa oppilaitoksen henkilökunnalta riittävästi.</c:v>
                </c:pt>
              </c:strCache>
            </c:strRef>
          </c:cat>
          <c:val>
            <c:numRef>
              <c:f>DATA!$C$118:$C$120</c:f>
              <c:numCache>
                <c:formatCode>0.00</c:formatCode>
                <c:ptCount val="3"/>
                <c:pt idx="0">
                  <c:v>4.2488888888888887</c:v>
                </c:pt>
                <c:pt idx="1">
                  <c:v>3.568888888888889</c:v>
                </c:pt>
                <c:pt idx="2">
                  <c:v>3.9777777777777779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DATA!$B$118:$B$120</c:f>
              <c:strCache>
                <c:ptCount val="3"/>
                <c:pt idx="0">
                  <c:v>Oppilaitoksessa vallitsee miellyttävä työskentelyilmapiiri.</c:v>
                </c:pt>
                <c:pt idx="1">
                  <c:v>Tunnen kuuluvani oppilaitoksen työyhteisöön.</c:v>
                </c:pt>
                <c:pt idx="2">
                  <c:v>Saan työtäni koskevaa tietoa oppilaitoksen henkilökunnalta riittävästi.</c:v>
                </c:pt>
              </c:strCache>
            </c:strRef>
          </c:cat>
          <c:val>
            <c:numRef>
              <c:f>DATA!$D$118:$D$120</c:f>
              <c:numCache>
                <c:formatCode>0.00</c:formatCode>
                <c:ptCount val="3"/>
                <c:pt idx="0">
                  <c:v>4.2142857142857144</c:v>
                </c:pt>
                <c:pt idx="1">
                  <c:v>3.5</c:v>
                </c:pt>
                <c:pt idx="2">
                  <c:v>3.9285714285714284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5455832"/>
        <c:axId val="285456616"/>
      </c:barChart>
      <c:catAx>
        <c:axId val="285455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6616"/>
        <c:crosses val="autoZero"/>
        <c:auto val="1"/>
        <c:lblAlgn val="ctr"/>
        <c:lblOffset val="100"/>
        <c:noMultiLvlLbl val="0"/>
      </c:catAx>
      <c:valAx>
        <c:axId val="285456616"/>
        <c:scaling>
          <c:orientation val="minMax"/>
          <c:max val="5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88775453470731"/>
          <c:y val="0.92273334235300342"/>
          <c:w val="0.57885178713209828"/>
          <c:h val="4.7966462647442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2.2330830245383775E-2"/>
                  <c:y val="-2.74266634081597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976703075381608E-3"/>
                  <c:y val="-3.59355850538683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725072350881262E-2"/>
                  <c:y val="1.620574339851610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864627202210708E-2"/>
                  <c:y val="4.293516763320506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085357747429489E-2"/>
                  <c:y val="-0.101390375001297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 (2)'!$B$83:$B$87</c:f>
              <c:strCache>
                <c:ptCount val="5"/>
                <c:pt idx="0">
                  <c:v>enemmän tai parempaa tiedottamista</c:v>
                </c:pt>
                <c:pt idx="1">
                  <c:v>eos / tyytyväinen</c:v>
                </c:pt>
                <c:pt idx="2">
                  <c:v>enemmän yhteistyötä / tapaamisia</c:v>
                </c:pt>
                <c:pt idx="3">
                  <c:v>koulutusta</c:v>
                </c:pt>
                <c:pt idx="4">
                  <c:v>muut (sekalaisia kommentteja)</c:v>
                </c:pt>
              </c:strCache>
            </c:strRef>
          </c:cat>
          <c:val>
            <c:numRef>
              <c:f>'A (2)'!$C$83:$C$87</c:f>
              <c:numCache>
                <c:formatCode>0%</c:formatCode>
                <c:ptCount val="5"/>
                <c:pt idx="0">
                  <c:v>0.1951219512195122</c:v>
                </c:pt>
                <c:pt idx="1">
                  <c:v>0.14634146341463414</c:v>
                </c:pt>
                <c:pt idx="2">
                  <c:v>0.36585365853658536</c:v>
                </c:pt>
                <c:pt idx="3">
                  <c:v>2.4390243902439025E-2</c:v>
                </c:pt>
                <c:pt idx="4">
                  <c:v>0.26829268292682928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DATA!$B$125:$B$127</c:f>
              <c:strCache>
                <c:ptCount val="3"/>
                <c:pt idx="0">
                  <c:v>Rehtori tai apulaisrehtori</c:v>
                </c:pt>
                <c:pt idx="1">
                  <c:v>Opetusalasta vastaava (esim. päätoiminen opettaja/suunnittelijaopettaja/ koulutussuunnittelija)</c:v>
                </c:pt>
                <c:pt idx="2">
                  <c:v>ei vastausta</c:v>
                </c:pt>
              </c:strCache>
            </c:strRef>
          </c:cat>
          <c:val>
            <c:numRef>
              <c:f>DATA!$C$125:$C$127</c:f>
              <c:numCache>
                <c:formatCode>0%</c:formatCode>
                <c:ptCount val="3"/>
                <c:pt idx="0">
                  <c:v>0.27947598253275108</c:v>
                </c:pt>
                <c:pt idx="1">
                  <c:v>0.68558951965065507</c:v>
                </c:pt>
                <c:pt idx="2">
                  <c:v>3.4934497816593885E-2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DATA!$B$125:$B$127</c:f>
              <c:strCache>
                <c:ptCount val="3"/>
                <c:pt idx="0">
                  <c:v>Rehtori tai apulaisrehtori</c:v>
                </c:pt>
                <c:pt idx="1">
                  <c:v>Opetusalasta vastaava (esim. päätoiminen opettaja/suunnittelijaopettaja/ koulutussuunnittelija)</c:v>
                </c:pt>
                <c:pt idx="2">
                  <c:v>ei vastausta</c:v>
                </c:pt>
              </c:strCache>
            </c:strRef>
          </c:cat>
          <c:val>
            <c:numRef>
              <c:f>DATA!$D$125:$D$127</c:f>
              <c:numCache>
                <c:formatCode>0%</c:formatCode>
                <c:ptCount val="3"/>
                <c:pt idx="0">
                  <c:v>0.14285714285714285</c:v>
                </c:pt>
                <c:pt idx="1">
                  <c:v>0.7857142857142857</c:v>
                </c:pt>
                <c:pt idx="2">
                  <c:v>7.1428571428571425E-2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6341504"/>
        <c:axId val="286346992"/>
      </c:barChart>
      <c:catAx>
        <c:axId val="286341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6992"/>
        <c:crosses val="autoZero"/>
        <c:auto val="1"/>
        <c:lblAlgn val="ctr"/>
        <c:lblOffset val="100"/>
        <c:noMultiLvlLbl val="0"/>
      </c:catAx>
      <c:valAx>
        <c:axId val="2863469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DATA!$B$130:$B$140</c:f>
              <c:strCache>
                <c:ptCount val="11"/>
                <c:pt idx="0">
                  <c:v>Tavattavissa/tavoitettavissa tarvittaessa.</c:v>
                </c:pt>
                <c:pt idx="1">
                  <c:v>Yhteydenpito on riittävää. </c:v>
                </c:pt>
                <c:pt idx="2">
                  <c:v>Vuorovaikutustaidot ovat hyvät. </c:v>
                </c:pt>
                <c:pt idx="3">
                  <c:v>Toimii tasapuolisesti. </c:v>
                </c:pt>
                <c:pt idx="4">
                  <c:v>Saan avointa ja rehellistä palautetta työstäni.</c:v>
                </c:pt>
                <c:pt idx="5">
                  <c:v>Saan työtäni koskevaa tietoa riittävästi. </c:v>
                </c:pt>
                <c:pt idx="6">
                  <c:v>Saan tukea työni ja ammattitaitoni kehittämisessä.</c:v>
                </c:pt>
                <c:pt idx="7">
                  <c:v>On helposti lähestyttävä. </c:v>
                </c:pt>
                <c:pt idx="8">
                  <c:v>Luotan vastuuhenkilööni.</c:v>
                </c:pt>
                <c:pt idx="9">
                  <c:v>Luo hyvää työskentelyilmapiiriä. </c:v>
                </c:pt>
                <c:pt idx="10">
                  <c:v>Koen, että vastuuhenkilö arvostaa minua.</c:v>
                </c:pt>
              </c:strCache>
            </c:strRef>
          </c:cat>
          <c:val>
            <c:numRef>
              <c:f>DATA!$C$130:$C$140</c:f>
              <c:numCache>
                <c:formatCode>0.00</c:formatCode>
                <c:ptCount val="11"/>
                <c:pt idx="0">
                  <c:v>4.3083700440528636</c:v>
                </c:pt>
                <c:pt idx="1">
                  <c:v>4.2053571428571432</c:v>
                </c:pt>
                <c:pt idx="2">
                  <c:v>4.2286995515695072</c:v>
                </c:pt>
                <c:pt idx="3">
                  <c:v>4.1846846846846848</c:v>
                </c:pt>
                <c:pt idx="4">
                  <c:v>3.8715596330275228</c:v>
                </c:pt>
                <c:pt idx="5">
                  <c:v>4.0225225225225225</c:v>
                </c:pt>
                <c:pt idx="6">
                  <c:v>3.678733031674208</c:v>
                </c:pt>
                <c:pt idx="7">
                  <c:v>4.3139013452914794</c:v>
                </c:pt>
                <c:pt idx="8">
                  <c:v>4.3080357142857144</c:v>
                </c:pt>
                <c:pt idx="9">
                  <c:v>4.1441441441441444</c:v>
                </c:pt>
                <c:pt idx="10">
                  <c:v>4.1945701357466065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DATA!$B$130:$B$140</c:f>
              <c:strCache>
                <c:ptCount val="11"/>
                <c:pt idx="0">
                  <c:v>Tavattavissa/tavoitettavissa tarvittaessa.</c:v>
                </c:pt>
                <c:pt idx="1">
                  <c:v>Yhteydenpito on riittävää. </c:v>
                </c:pt>
                <c:pt idx="2">
                  <c:v>Vuorovaikutustaidot ovat hyvät. </c:v>
                </c:pt>
                <c:pt idx="3">
                  <c:v>Toimii tasapuolisesti. </c:v>
                </c:pt>
                <c:pt idx="4">
                  <c:v>Saan avointa ja rehellistä palautetta työstäni.</c:v>
                </c:pt>
                <c:pt idx="5">
                  <c:v>Saan työtäni koskevaa tietoa riittävästi. </c:v>
                </c:pt>
                <c:pt idx="6">
                  <c:v>Saan tukea työni ja ammattitaitoni kehittämisessä.</c:v>
                </c:pt>
                <c:pt idx="7">
                  <c:v>On helposti lähestyttävä. </c:v>
                </c:pt>
                <c:pt idx="8">
                  <c:v>Luotan vastuuhenkilööni.</c:v>
                </c:pt>
                <c:pt idx="9">
                  <c:v>Luo hyvää työskentelyilmapiiriä. </c:v>
                </c:pt>
                <c:pt idx="10">
                  <c:v>Koen, että vastuuhenkilö arvostaa minua.</c:v>
                </c:pt>
              </c:strCache>
            </c:strRef>
          </c:cat>
          <c:val>
            <c:numRef>
              <c:f>DATA!$D$130:$D$140</c:f>
              <c:numCache>
                <c:formatCode>0.00</c:formatCode>
                <c:ptCount val="11"/>
                <c:pt idx="0">
                  <c:v>4.6428571428571432</c:v>
                </c:pt>
                <c:pt idx="1">
                  <c:v>4.4615384615384617</c:v>
                </c:pt>
                <c:pt idx="2">
                  <c:v>4.2142857142857144</c:v>
                </c:pt>
                <c:pt idx="3">
                  <c:v>4.2857142857142856</c:v>
                </c:pt>
                <c:pt idx="4">
                  <c:v>3.7857142857142856</c:v>
                </c:pt>
                <c:pt idx="5">
                  <c:v>3.7142857142857144</c:v>
                </c:pt>
                <c:pt idx="6">
                  <c:v>3.2142857142857144</c:v>
                </c:pt>
                <c:pt idx="7">
                  <c:v>4.2857142857142856</c:v>
                </c:pt>
                <c:pt idx="8">
                  <c:v>4.2142857142857144</c:v>
                </c:pt>
                <c:pt idx="9">
                  <c:v>4</c:v>
                </c:pt>
                <c:pt idx="10">
                  <c:v>4.3571428571428568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6345424"/>
        <c:axId val="286343464"/>
      </c:barChart>
      <c:catAx>
        <c:axId val="286345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3464"/>
        <c:crosses val="autoZero"/>
        <c:auto val="1"/>
        <c:lblAlgn val="ctr"/>
        <c:lblOffset val="100"/>
        <c:noMultiLvlLbl val="0"/>
      </c:catAx>
      <c:valAx>
        <c:axId val="286343464"/>
        <c:scaling>
          <c:orientation val="minMax"/>
          <c:max val="5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88775453470731"/>
          <c:y val="0.92273334235300342"/>
          <c:w val="0.57885178713209828"/>
          <c:h val="4.7966462647442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DATA!$B$143:$B$146</c:f>
              <c:strCache>
                <c:ptCount val="4"/>
                <c:pt idx="0">
                  <c:v>Kyllä, erittäin tarpeellisena.</c:v>
                </c:pt>
                <c:pt idx="1">
                  <c:v>Kyllä, melko tarpeellisena. </c:v>
                </c:pt>
                <c:pt idx="2">
                  <c:v>En koe tarpeelliseksi. </c:v>
                </c:pt>
                <c:pt idx="3">
                  <c:v>ei vastausta</c:v>
                </c:pt>
              </c:strCache>
            </c:strRef>
          </c:cat>
          <c:val>
            <c:numRef>
              <c:f>DATA!$C$143:$C$146</c:f>
              <c:numCache>
                <c:formatCode>0%</c:formatCode>
                <c:ptCount val="4"/>
                <c:pt idx="0">
                  <c:v>0.14410480349344978</c:v>
                </c:pt>
                <c:pt idx="1">
                  <c:v>0.38427947598253276</c:v>
                </c:pt>
                <c:pt idx="2">
                  <c:v>0.45851528384279477</c:v>
                </c:pt>
                <c:pt idx="3">
                  <c:v>1.3100436681222707E-2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DATA!$B$143:$B$146</c:f>
              <c:strCache>
                <c:ptCount val="4"/>
                <c:pt idx="0">
                  <c:v>Kyllä, erittäin tarpeellisena.</c:v>
                </c:pt>
                <c:pt idx="1">
                  <c:v>Kyllä, melko tarpeellisena. </c:v>
                </c:pt>
                <c:pt idx="2">
                  <c:v>En koe tarpeelliseksi. </c:v>
                </c:pt>
                <c:pt idx="3">
                  <c:v>ei vastausta</c:v>
                </c:pt>
              </c:strCache>
            </c:strRef>
          </c:cat>
          <c:val>
            <c:numRef>
              <c:f>DATA!$D$143:$D$146</c:f>
              <c:numCache>
                <c:formatCode>0%</c:formatCode>
                <c:ptCount val="4"/>
                <c:pt idx="0">
                  <c:v>0.21428571428571427</c:v>
                </c:pt>
                <c:pt idx="1">
                  <c:v>0.21428571428571427</c:v>
                </c:pt>
                <c:pt idx="2">
                  <c:v>0.5714285714285714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6348560"/>
        <c:axId val="286342288"/>
      </c:barChart>
      <c:catAx>
        <c:axId val="2863485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2288"/>
        <c:crosses val="autoZero"/>
        <c:auto val="1"/>
        <c:lblAlgn val="ctr"/>
        <c:lblOffset val="100"/>
        <c:noMultiLvlLbl val="0"/>
      </c:catAx>
      <c:valAx>
        <c:axId val="2863422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974417937146817"/>
          <c:y val="4.8550983410453712E-2"/>
          <c:w val="0.75322044900293916"/>
          <c:h val="0.872958935727270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DATA!$B$17:$B$29</c:f>
              <c:strCache>
                <c:ptCount val="13"/>
                <c:pt idx="0">
                  <c:v>Kielet</c:v>
                </c:pt>
                <c:pt idx="1">
                  <c:v>Kirjoittaminen</c:v>
                </c:pt>
                <c:pt idx="2">
                  <c:v>Kotitalous</c:v>
                </c:pt>
                <c:pt idx="3">
                  <c:v>Kuvataide ja muotoilu</c:v>
                </c:pt>
                <c:pt idx="4">
                  <c:v>Liikunta ja tanssi </c:v>
                </c:pt>
                <c:pt idx="5">
                  <c:v>Kädentaidot ja käsityö</c:v>
                </c:pt>
                <c:pt idx="6">
                  <c:v>Musiikki</c:v>
                </c:pt>
                <c:pt idx="7">
                  <c:v>Terveys ja hyvinvointi</c:v>
                </c:pt>
                <c:pt idx="8">
                  <c:v>Teatteri ja ilmaisu</c:v>
                </c:pt>
                <c:pt idx="9">
                  <c:v>Tieto- ja viestintätekniikka</c:v>
                </c:pt>
                <c:pt idx="10">
                  <c:v>Yhteiskunnalliset aineet</c:v>
                </c:pt>
                <c:pt idx="11">
                  <c:v>Ympäristö ja luonto</c:v>
                </c:pt>
                <c:pt idx="12">
                  <c:v>Joku muu</c:v>
                </c:pt>
              </c:strCache>
            </c:strRef>
          </c:cat>
          <c:val>
            <c:numRef>
              <c:f>DATA!$C$17:$C$29</c:f>
              <c:numCache>
                <c:formatCode>0%</c:formatCode>
                <c:ptCount val="13"/>
                <c:pt idx="0">
                  <c:v>0.13537117903930132</c:v>
                </c:pt>
                <c:pt idx="1">
                  <c:v>1.7467248908296942E-2</c:v>
                </c:pt>
                <c:pt idx="2">
                  <c:v>8.7336244541484712E-3</c:v>
                </c:pt>
                <c:pt idx="3">
                  <c:v>0.13537117903930132</c:v>
                </c:pt>
                <c:pt idx="4">
                  <c:v>0.22270742358078602</c:v>
                </c:pt>
                <c:pt idx="5">
                  <c:v>0.18340611353711792</c:v>
                </c:pt>
                <c:pt idx="6">
                  <c:v>0.1222707423580786</c:v>
                </c:pt>
                <c:pt idx="7">
                  <c:v>3.0567685589519649E-2</c:v>
                </c:pt>
                <c:pt idx="8">
                  <c:v>3.9301310043668124E-2</c:v>
                </c:pt>
                <c:pt idx="9">
                  <c:v>3.4934497816593885E-2</c:v>
                </c:pt>
                <c:pt idx="10">
                  <c:v>3.9301310043668124E-2</c:v>
                </c:pt>
                <c:pt idx="11">
                  <c:v>1.7467248908296942E-2</c:v>
                </c:pt>
                <c:pt idx="12">
                  <c:v>1.3100436681222707E-2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DATA!$B$17:$B$29</c:f>
              <c:strCache>
                <c:ptCount val="13"/>
                <c:pt idx="0">
                  <c:v>Kielet</c:v>
                </c:pt>
                <c:pt idx="1">
                  <c:v>Kirjoittaminen</c:v>
                </c:pt>
                <c:pt idx="2">
                  <c:v>Kotitalous</c:v>
                </c:pt>
                <c:pt idx="3">
                  <c:v>Kuvataide ja muotoilu</c:v>
                </c:pt>
                <c:pt idx="4">
                  <c:v>Liikunta ja tanssi </c:v>
                </c:pt>
                <c:pt idx="5">
                  <c:v>Kädentaidot ja käsityö</c:v>
                </c:pt>
                <c:pt idx="6">
                  <c:v>Musiikki</c:v>
                </c:pt>
                <c:pt idx="7">
                  <c:v>Terveys ja hyvinvointi</c:v>
                </c:pt>
                <c:pt idx="8">
                  <c:v>Teatteri ja ilmaisu</c:v>
                </c:pt>
                <c:pt idx="9">
                  <c:v>Tieto- ja viestintätekniikka</c:v>
                </c:pt>
                <c:pt idx="10">
                  <c:v>Yhteiskunnalliset aineet</c:v>
                </c:pt>
                <c:pt idx="11">
                  <c:v>Ympäristö ja luonto</c:v>
                </c:pt>
                <c:pt idx="12">
                  <c:v>Joku muu</c:v>
                </c:pt>
              </c:strCache>
            </c:strRef>
          </c:cat>
          <c:val>
            <c:numRef>
              <c:f>DATA!$D$17:$D$29</c:f>
              <c:numCache>
                <c:formatCode>0%</c:formatCode>
                <c:ptCount val="13"/>
                <c:pt idx="0">
                  <c:v>0.35714285714285715</c:v>
                </c:pt>
                <c:pt idx="1">
                  <c:v>0</c:v>
                </c:pt>
                <c:pt idx="2">
                  <c:v>0</c:v>
                </c:pt>
                <c:pt idx="3">
                  <c:v>7.1428571428571425E-2</c:v>
                </c:pt>
                <c:pt idx="4">
                  <c:v>7.1428571428571425E-2</c:v>
                </c:pt>
                <c:pt idx="5">
                  <c:v>0.2857142857142857</c:v>
                </c:pt>
                <c:pt idx="6">
                  <c:v>0</c:v>
                </c:pt>
                <c:pt idx="7">
                  <c:v>0</c:v>
                </c:pt>
                <c:pt idx="8">
                  <c:v>0.14285714285714285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7.1428571428571425E-2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53821208"/>
        <c:axId val="284837328"/>
      </c:barChart>
      <c:catAx>
        <c:axId val="253821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37328"/>
        <c:crosses val="autoZero"/>
        <c:auto val="1"/>
        <c:lblAlgn val="ctr"/>
        <c:lblOffset val="100"/>
        <c:noMultiLvlLbl val="0"/>
      </c:catAx>
      <c:valAx>
        <c:axId val="2848373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821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1.047265792320899E-2"/>
                  <c:y val="-0.2083181996872142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42750115838975E-3"/>
                  <c:y val="-1.10630513988474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725072350881262E-2"/>
                  <c:y val="1.620574339851610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864627202210708E-2"/>
                  <c:y val="4.293516763320506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829625125321989E-2"/>
                  <c:y val="-7.87789960659641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2169263754489121E-2"/>
                  <c:y val="-1.43267557166012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 (3)'!$B$83:$B$88</c:f>
              <c:strCache>
                <c:ptCount val="6"/>
                <c:pt idx="0">
                  <c:v>enemmän keskustelua / yhteistä tekemistä / ajatusten vaihtoa opetusaloittain</c:v>
                </c:pt>
                <c:pt idx="1">
                  <c:v>eos / tyytyväinen</c:v>
                </c:pt>
                <c:pt idx="2">
                  <c:v>asiallisempaa / sujuvampaa kommunikointia / parempaa tiedottamista</c:v>
                </c:pt>
                <c:pt idx="3">
                  <c:v>uusi foorumi tiedottamiseen (sähköpostilista, facebook tms.)</c:v>
                </c:pt>
                <c:pt idx="4">
                  <c:v>vastuuhenkilön tiiviimpi läsnäolo</c:v>
                </c:pt>
                <c:pt idx="5">
                  <c:v>muut (sekalaisia kommentteja)</c:v>
                </c:pt>
              </c:strCache>
            </c:strRef>
          </c:cat>
          <c:val>
            <c:numRef>
              <c:f>'A (3)'!$C$83:$C$88</c:f>
              <c:numCache>
                <c:formatCode>0%</c:formatCode>
                <c:ptCount val="6"/>
                <c:pt idx="0">
                  <c:v>0.44897959183673469</c:v>
                </c:pt>
                <c:pt idx="1">
                  <c:v>0.20408163265306123</c:v>
                </c:pt>
                <c:pt idx="2">
                  <c:v>0.10204081632653061</c:v>
                </c:pt>
                <c:pt idx="3">
                  <c:v>6.1224489795918366E-2</c:v>
                </c:pt>
                <c:pt idx="4">
                  <c:v>4.0816326530612242E-2</c:v>
                </c:pt>
                <c:pt idx="5">
                  <c:v>0.14285714285714285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2.2330830245383775E-2"/>
                  <c:y val="-2.74266634081597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976703075381608E-3"/>
                  <c:y val="-3.59355850538683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725072350881262E-2"/>
                  <c:y val="1.620574339851610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864627202210708E-2"/>
                  <c:y val="4.293516763320506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234202735643764E-2"/>
                  <c:y val="-3.230196644817253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 (4)'!$B$83:$B$87</c:f>
              <c:strCache>
                <c:ptCount val="5"/>
                <c:pt idx="0">
                  <c:v>epävarmuus kurssien toteutumisesta / työn jatkumisesta</c:v>
                </c:pt>
                <c:pt idx="1">
                  <c:v>eos / tyytyväinen</c:v>
                </c:pt>
                <c:pt idx="2">
                  <c:v>enemmän oppitunteja / lukukauden toivottaisiin olevan pidempi</c:v>
                </c:pt>
                <c:pt idx="3">
                  <c:v>enemmän yhteisiä tilaisuuksia / yhteistä toimintaa</c:v>
                </c:pt>
                <c:pt idx="4">
                  <c:v>muut (sekalaisia kommentteja)</c:v>
                </c:pt>
              </c:strCache>
            </c:strRef>
          </c:cat>
          <c:val>
            <c:numRef>
              <c:f>'A (4)'!$C$83:$C$87</c:f>
              <c:numCache>
                <c:formatCode>0%</c:formatCode>
                <c:ptCount val="5"/>
                <c:pt idx="0">
                  <c:v>0.2857142857142857</c:v>
                </c:pt>
                <c:pt idx="1">
                  <c:v>0.2</c:v>
                </c:pt>
                <c:pt idx="2">
                  <c:v>0.14285714285714285</c:v>
                </c:pt>
                <c:pt idx="3">
                  <c:v>0.17142857142857143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DATA!$B$151:$B$153</c:f>
              <c:strCache>
                <c:ptCount val="3"/>
                <c:pt idx="0">
                  <c:v>Opetustuntimääräni on toiveideni mukainen.</c:v>
                </c:pt>
                <c:pt idx="1">
                  <c:v>Tuntiopettajan työsuhde sopii elämäntilanteeseeni. </c:v>
                </c:pt>
                <c:pt idx="2">
                  <c:v>Tuntiopettajan työstä maksettava korvaus on kohtuullinen suhteessa työpanokseeni.</c:v>
                </c:pt>
              </c:strCache>
            </c:strRef>
          </c:cat>
          <c:val>
            <c:numRef>
              <c:f>DATA!$C$151:$C$153</c:f>
              <c:numCache>
                <c:formatCode>0.00</c:formatCode>
                <c:ptCount val="3"/>
                <c:pt idx="0">
                  <c:v>4.0307017543859649</c:v>
                </c:pt>
                <c:pt idx="1">
                  <c:v>4.5263157894736841</c:v>
                </c:pt>
                <c:pt idx="2">
                  <c:v>3.6271929824561404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DATA!$B$151:$B$153</c:f>
              <c:strCache>
                <c:ptCount val="3"/>
                <c:pt idx="0">
                  <c:v>Opetustuntimääräni on toiveideni mukainen.</c:v>
                </c:pt>
                <c:pt idx="1">
                  <c:v>Tuntiopettajan työsuhde sopii elämäntilanteeseeni. </c:v>
                </c:pt>
                <c:pt idx="2">
                  <c:v>Tuntiopettajan työstä maksettava korvaus on kohtuullinen suhteessa työpanokseeni.</c:v>
                </c:pt>
              </c:strCache>
            </c:strRef>
          </c:cat>
          <c:val>
            <c:numRef>
              <c:f>DATA!$D$151:$D$153</c:f>
              <c:numCache>
                <c:formatCode>0.00</c:formatCode>
                <c:ptCount val="3"/>
                <c:pt idx="0">
                  <c:v>4.0714285714285712</c:v>
                </c:pt>
                <c:pt idx="1">
                  <c:v>4.5714285714285712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6346600"/>
        <c:axId val="286346208"/>
      </c:barChart>
      <c:catAx>
        <c:axId val="286346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6208"/>
        <c:crosses val="autoZero"/>
        <c:auto val="1"/>
        <c:lblAlgn val="ctr"/>
        <c:lblOffset val="100"/>
        <c:noMultiLvlLbl val="0"/>
      </c:catAx>
      <c:valAx>
        <c:axId val="286346208"/>
        <c:scaling>
          <c:orientation val="minMax"/>
          <c:max val="5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88775453470731"/>
          <c:y val="0.92273334235300342"/>
          <c:w val="0.57885178713209828"/>
          <c:h val="4.7966462647442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632198349439569"/>
          <c:y val="4.8550983410453712E-2"/>
          <c:w val="0.47672793300744359"/>
          <c:h val="0.872958935727270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DATA!$B$156:$B$161</c:f>
              <c:strCache>
                <c:ptCount val="6"/>
                <c:pt idx="0">
                  <c:v>1=Opetuksella ei ole käytännön merkitystä toimeentuloni kannalta.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5=Opetus on toimeentuloni pääasiallinen tai ainoa lähde.</c:v>
                </c:pt>
                <c:pt idx="5">
                  <c:v>ei vastausta</c:v>
                </c:pt>
              </c:strCache>
            </c:strRef>
          </c:cat>
          <c:val>
            <c:numRef>
              <c:f>DATA!$C$156:$C$161</c:f>
              <c:numCache>
                <c:formatCode>0%</c:formatCode>
                <c:ptCount val="6"/>
                <c:pt idx="0">
                  <c:v>0.14410480349344978</c:v>
                </c:pt>
                <c:pt idx="1">
                  <c:v>0.17467248908296942</c:v>
                </c:pt>
                <c:pt idx="2">
                  <c:v>0.28384279475982532</c:v>
                </c:pt>
                <c:pt idx="3">
                  <c:v>0.18777292576419213</c:v>
                </c:pt>
                <c:pt idx="4">
                  <c:v>0.1965065502183406</c:v>
                </c:pt>
                <c:pt idx="5">
                  <c:v>1.3100436681222707E-2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DATA!$B$156:$B$161</c:f>
              <c:strCache>
                <c:ptCount val="6"/>
                <c:pt idx="0">
                  <c:v>1=Opetuksella ei ole käytännön merkitystä toimeentuloni kannalta.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5=Opetus on toimeentuloni pääasiallinen tai ainoa lähde.</c:v>
                </c:pt>
                <c:pt idx="5">
                  <c:v>ei vastausta</c:v>
                </c:pt>
              </c:strCache>
            </c:strRef>
          </c:cat>
          <c:val>
            <c:numRef>
              <c:f>DATA!$D$156:$D$161</c:f>
              <c:numCache>
                <c:formatCode>0%</c:formatCode>
                <c:ptCount val="6"/>
                <c:pt idx="0">
                  <c:v>7.1428571428571425E-2</c:v>
                </c:pt>
                <c:pt idx="1">
                  <c:v>0.14285714285714285</c:v>
                </c:pt>
                <c:pt idx="2">
                  <c:v>0.42857142857142855</c:v>
                </c:pt>
                <c:pt idx="3">
                  <c:v>0.21428571428571427</c:v>
                </c:pt>
                <c:pt idx="4">
                  <c:v>0.14285714285714285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6348168"/>
        <c:axId val="286342680"/>
      </c:barChart>
      <c:catAx>
        <c:axId val="286348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2680"/>
        <c:crosses val="autoZero"/>
        <c:auto val="1"/>
        <c:lblAlgn val="ctr"/>
        <c:lblOffset val="100"/>
        <c:noMultiLvlLbl val="0"/>
      </c:catAx>
      <c:valAx>
        <c:axId val="2863426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8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DATA!$B$164:$B$168</c:f>
              <c:strCache>
                <c:ptCount val="5"/>
                <c:pt idx="0">
                  <c:v>En kertaakaan, en ollut sairaana.</c:v>
                </c:pt>
                <c:pt idx="1">
                  <c:v>En kertaakaan. Pidin tunnit sovitusti, vaikka olin sairaana.</c:v>
                </c:pt>
                <c:pt idx="2">
                  <c:v>1-3 kertaa.</c:v>
                </c:pt>
                <c:pt idx="3">
                  <c:v>4-6 kertaa.</c:v>
                </c:pt>
                <c:pt idx="4">
                  <c:v>7 tai enemmän. </c:v>
                </c:pt>
              </c:strCache>
            </c:strRef>
          </c:cat>
          <c:val>
            <c:numRef>
              <c:f>DATA!$C$164:$C$168</c:f>
              <c:numCache>
                <c:formatCode>0%</c:formatCode>
                <c:ptCount val="5"/>
                <c:pt idx="0">
                  <c:v>0.69432314410480345</c:v>
                </c:pt>
                <c:pt idx="1">
                  <c:v>6.1135371179039298E-2</c:v>
                </c:pt>
                <c:pt idx="2">
                  <c:v>0.23144104803493451</c:v>
                </c:pt>
                <c:pt idx="3">
                  <c:v>8.7336244541484712E-3</c:v>
                </c:pt>
                <c:pt idx="4">
                  <c:v>4.3668122270742356E-3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DATA!$B$164:$B$168</c:f>
              <c:strCache>
                <c:ptCount val="5"/>
                <c:pt idx="0">
                  <c:v>En kertaakaan, en ollut sairaana.</c:v>
                </c:pt>
                <c:pt idx="1">
                  <c:v>En kertaakaan. Pidin tunnit sovitusti, vaikka olin sairaana.</c:v>
                </c:pt>
                <c:pt idx="2">
                  <c:v>1-3 kertaa.</c:v>
                </c:pt>
                <c:pt idx="3">
                  <c:v>4-6 kertaa.</c:v>
                </c:pt>
                <c:pt idx="4">
                  <c:v>7 tai enemmän. </c:v>
                </c:pt>
              </c:strCache>
            </c:strRef>
          </c:cat>
          <c:val>
            <c:numRef>
              <c:f>DATA!$D$164:$D$168</c:f>
              <c:numCache>
                <c:formatCode>0%</c:formatCode>
                <c:ptCount val="5"/>
                <c:pt idx="0">
                  <c:v>0.5</c:v>
                </c:pt>
                <c:pt idx="1">
                  <c:v>0.21428571428571427</c:v>
                </c:pt>
                <c:pt idx="2">
                  <c:v>0.2857142857142857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6344248"/>
        <c:axId val="286348952"/>
      </c:barChart>
      <c:catAx>
        <c:axId val="286344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8952"/>
        <c:crosses val="autoZero"/>
        <c:auto val="1"/>
        <c:lblAlgn val="ctr"/>
        <c:lblOffset val="100"/>
        <c:noMultiLvlLbl val="0"/>
      </c:catAx>
      <c:valAx>
        <c:axId val="2863489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344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DATA!$B$171:$B$175</c:f>
              <c:strCache>
                <c:ptCount val="5"/>
                <c:pt idx="0">
                  <c:v>Kyllä, riittävästi.</c:v>
                </c:pt>
                <c:pt idx="1">
                  <c:v>Jonkin verran. </c:v>
                </c:pt>
                <c:pt idx="2">
                  <c:v>Ei riittävästi.</c:v>
                </c:pt>
                <c:pt idx="3">
                  <c:v>En kaipaa vertaistukea. </c:v>
                </c:pt>
                <c:pt idx="4">
                  <c:v>ei vastausta</c:v>
                </c:pt>
              </c:strCache>
            </c:strRef>
          </c:cat>
          <c:val>
            <c:numRef>
              <c:f>DATA!$C$171:$C$175</c:f>
              <c:numCache>
                <c:formatCode>0%</c:formatCode>
                <c:ptCount val="5"/>
                <c:pt idx="0">
                  <c:v>0.29257641921397382</c:v>
                </c:pt>
                <c:pt idx="1">
                  <c:v>0.40174672489082969</c:v>
                </c:pt>
                <c:pt idx="2">
                  <c:v>0.19213973799126638</c:v>
                </c:pt>
                <c:pt idx="3">
                  <c:v>0.10480349344978165</c:v>
                </c:pt>
                <c:pt idx="4">
                  <c:v>8.7336244541484712E-3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DATA!$B$171:$B$175</c:f>
              <c:strCache>
                <c:ptCount val="5"/>
                <c:pt idx="0">
                  <c:v>Kyllä, riittävästi.</c:v>
                </c:pt>
                <c:pt idx="1">
                  <c:v>Jonkin verran. </c:v>
                </c:pt>
                <c:pt idx="2">
                  <c:v>Ei riittävästi.</c:v>
                </c:pt>
                <c:pt idx="3">
                  <c:v>En kaipaa vertaistukea. </c:v>
                </c:pt>
                <c:pt idx="4">
                  <c:v>ei vastausta</c:v>
                </c:pt>
              </c:strCache>
            </c:strRef>
          </c:cat>
          <c:val>
            <c:numRef>
              <c:f>DATA!$D$171:$D$175</c:f>
              <c:numCache>
                <c:formatCode>0%</c:formatCode>
                <c:ptCount val="5"/>
                <c:pt idx="0">
                  <c:v>0.35714285714285715</c:v>
                </c:pt>
                <c:pt idx="1">
                  <c:v>0.14285714285714285</c:v>
                </c:pt>
                <c:pt idx="2">
                  <c:v>0.35714285714285715</c:v>
                </c:pt>
                <c:pt idx="3">
                  <c:v>0.14285714285714285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6982032"/>
        <c:axId val="286980464"/>
      </c:barChart>
      <c:catAx>
        <c:axId val="286982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80464"/>
        <c:crosses val="autoZero"/>
        <c:auto val="1"/>
        <c:lblAlgn val="ctr"/>
        <c:lblOffset val="100"/>
        <c:noMultiLvlLbl val="0"/>
      </c:catAx>
      <c:valAx>
        <c:axId val="2869804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8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DATA!$B$178:$B$181</c:f>
              <c:strCache>
                <c:ptCount val="4"/>
                <c:pt idx="0">
                  <c:v>Oppilaitokseni opettajilta.</c:v>
                </c:pt>
                <c:pt idx="1">
                  <c:v>Muusta työyhteisöstä. </c:v>
                </c:pt>
                <c:pt idx="2">
                  <c:v>Muusta verkostosta.</c:v>
                </c:pt>
                <c:pt idx="3">
                  <c:v>En kaipaa ammatillista vertaistukea.</c:v>
                </c:pt>
              </c:strCache>
            </c:strRef>
          </c:cat>
          <c:val>
            <c:numRef>
              <c:f>DATA!$C$178:$C$181</c:f>
              <c:numCache>
                <c:formatCode>0%</c:formatCode>
                <c:ptCount val="4"/>
                <c:pt idx="0">
                  <c:v>0.27947598253275108</c:v>
                </c:pt>
                <c:pt idx="1">
                  <c:v>0.2183406113537118</c:v>
                </c:pt>
                <c:pt idx="2">
                  <c:v>0.33187772925764192</c:v>
                </c:pt>
                <c:pt idx="3">
                  <c:v>5.2401746724890827E-2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DATA!$B$178:$B$181</c:f>
              <c:strCache>
                <c:ptCount val="4"/>
                <c:pt idx="0">
                  <c:v>Oppilaitokseni opettajilta.</c:v>
                </c:pt>
                <c:pt idx="1">
                  <c:v>Muusta työyhteisöstä. </c:v>
                </c:pt>
                <c:pt idx="2">
                  <c:v>Muusta verkostosta.</c:v>
                </c:pt>
                <c:pt idx="3">
                  <c:v>En kaipaa ammatillista vertaistukea.</c:v>
                </c:pt>
              </c:strCache>
            </c:strRef>
          </c:cat>
          <c:val>
            <c:numRef>
              <c:f>DATA!$D$178:$D$181</c:f>
              <c:numCache>
                <c:formatCode>0%</c:formatCode>
                <c:ptCount val="4"/>
                <c:pt idx="0">
                  <c:v>0.21428571428571427</c:v>
                </c:pt>
                <c:pt idx="1">
                  <c:v>0.35714285714285715</c:v>
                </c:pt>
                <c:pt idx="2">
                  <c:v>0.42857142857142855</c:v>
                </c:pt>
                <c:pt idx="3">
                  <c:v>7.1428571428571425E-2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6982424"/>
        <c:axId val="286978896"/>
      </c:barChart>
      <c:catAx>
        <c:axId val="286982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78896"/>
        <c:crosses val="autoZero"/>
        <c:auto val="1"/>
        <c:lblAlgn val="ctr"/>
        <c:lblOffset val="100"/>
        <c:noMultiLvlLbl val="0"/>
      </c:catAx>
      <c:valAx>
        <c:axId val="2869788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82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DATA!$B$184:$B$192</c:f>
              <c:strCache>
                <c:ptCount val="9"/>
                <c:pt idx="0">
                  <c:v>Hallitsen hyvin aineen, jota opetan.</c:v>
                </c:pt>
                <c:pt idx="1">
                  <c:v>Pedagogiset taitoni on hyvät.</c:v>
                </c:pt>
                <c:pt idx="2">
                  <c:v>Saan opiskelijoilta riittävästi palautetta voidakseni kehittyä opettajana.</c:v>
                </c:pt>
                <c:pt idx="3">
                  <c:v>Opetustyö opistossa on mielekästä ja palkitsevaa.</c:v>
                </c:pt>
                <c:pt idx="4">
                  <c:v>Arvostan tuntiopettajan työtäni. </c:v>
                </c:pt>
                <c:pt idx="5">
                  <c:v>Työni ja vapaa-aikani ovat tasapainossa keskenään.</c:v>
                </c:pt>
                <c:pt idx="6">
                  <c:v>Työn henkiset vaatimukset ovat tasapainossa voimavarojeni kanssa.</c:v>
                </c:pt>
                <c:pt idx="7">
                  <c:v>Työn fyysiset vaatimukset ovat tasapainossa voimavarojeni kanssa.</c:v>
                </c:pt>
                <c:pt idx="8">
                  <c:v>Pystyn vaikuttamaan omaan työhöni opistossa.</c:v>
                </c:pt>
              </c:strCache>
            </c:strRef>
          </c:cat>
          <c:val>
            <c:numRef>
              <c:f>DATA!$C$184:$C$192</c:f>
              <c:numCache>
                <c:formatCode>0.00</c:formatCode>
                <c:ptCount val="9"/>
                <c:pt idx="0">
                  <c:v>4.7205240174672491</c:v>
                </c:pt>
                <c:pt idx="1">
                  <c:v>4.3728070175438596</c:v>
                </c:pt>
                <c:pt idx="2">
                  <c:v>4.1798245614035086</c:v>
                </c:pt>
                <c:pt idx="3">
                  <c:v>4.557017543859649</c:v>
                </c:pt>
                <c:pt idx="4">
                  <c:v>4.7192982456140351</c:v>
                </c:pt>
                <c:pt idx="5">
                  <c:v>4.1140350877192979</c:v>
                </c:pt>
                <c:pt idx="6">
                  <c:v>4.5701754385964914</c:v>
                </c:pt>
                <c:pt idx="7">
                  <c:v>4.6184210526315788</c:v>
                </c:pt>
                <c:pt idx="8">
                  <c:v>4.2775330396475768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DATA!$B$184:$B$192</c:f>
              <c:strCache>
                <c:ptCount val="9"/>
                <c:pt idx="0">
                  <c:v>Hallitsen hyvin aineen, jota opetan.</c:v>
                </c:pt>
                <c:pt idx="1">
                  <c:v>Pedagogiset taitoni on hyvät.</c:v>
                </c:pt>
                <c:pt idx="2">
                  <c:v>Saan opiskelijoilta riittävästi palautetta voidakseni kehittyä opettajana.</c:v>
                </c:pt>
                <c:pt idx="3">
                  <c:v>Opetustyö opistossa on mielekästä ja palkitsevaa.</c:v>
                </c:pt>
                <c:pt idx="4">
                  <c:v>Arvostan tuntiopettajan työtäni. </c:v>
                </c:pt>
                <c:pt idx="5">
                  <c:v>Työni ja vapaa-aikani ovat tasapainossa keskenään.</c:v>
                </c:pt>
                <c:pt idx="6">
                  <c:v>Työn henkiset vaatimukset ovat tasapainossa voimavarojeni kanssa.</c:v>
                </c:pt>
                <c:pt idx="7">
                  <c:v>Työn fyysiset vaatimukset ovat tasapainossa voimavarojeni kanssa.</c:v>
                </c:pt>
                <c:pt idx="8">
                  <c:v>Pystyn vaikuttamaan omaan työhöni opistossa.</c:v>
                </c:pt>
              </c:strCache>
            </c:strRef>
          </c:cat>
          <c:val>
            <c:numRef>
              <c:f>DATA!$D$184:$D$192</c:f>
              <c:numCache>
                <c:formatCode>0.00</c:formatCode>
                <c:ptCount val="9"/>
                <c:pt idx="0">
                  <c:v>4.7142857142857144</c:v>
                </c:pt>
                <c:pt idx="1">
                  <c:v>4.3571428571428568</c:v>
                </c:pt>
                <c:pt idx="2">
                  <c:v>4.5</c:v>
                </c:pt>
                <c:pt idx="3">
                  <c:v>4.6428571428571432</c:v>
                </c:pt>
                <c:pt idx="4">
                  <c:v>4.7142857142857144</c:v>
                </c:pt>
                <c:pt idx="5">
                  <c:v>4.0714285714285712</c:v>
                </c:pt>
                <c:pt idx="6">
                  <c:v>4.5</c:v>
                </c:pt>
                <c:pt idx="7">
                  <c:v>4.5</c:v>
                </c:pt>
                <c:pt idx="8">
                  <c:v>4.1428571428571432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6979288"/>
        <c:axId val="286983600"/>
      </c:barChart>
      <c:catAx>
        <c:axId val="2869792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83600"/>
        <c:crosses val="autoZero"/>
        <c:auto val="1"/>
        <c:lblAlgn val="ctr"/>
        <c:lblOffset val="100"/>
        <c:noMultiLvlLbl val="0"/>
      </c:catAx>
      <c:valAx>
        <c:axId val="286983600"/>
        <c:scaling>
          <c:orientation val="minMax"/>
          <c:max val="5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79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88775453470731"/>
          <c:y val="0.92273334235300342"/>
          <c:w val="0.57885178713209828"/>
          <c:h val="4.7966462647442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304516903882346E-2"/>
          <c:y val="2.302158178536404E-2"/>
          <c:w val="0.94067200851380417"/>
          <c:h val="0.79558532742473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DATA!$B$195:$B$205</c:f>
              <c:strCache>
                <c:ptCount val="11"/>
                <c:pt idx="0">
                  <c:v>1 = ei pysty tekemään lainkaan töitä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10=työkyky parhaimmillaan</c:v>
                </c:pt>
                <c:pt idx="10">
                  <c:v>eos</c:v>
                </c:pt>
              </c:strCache>
            </c:strRef>
          </c:cat>
          <c:val>
            <c:numRef>
              <c:f>DATA!$C$195:$C$205</c:f>
              <c:numCache>
                <c:formatCode>0%</c:formatCode>
                <c:ptCount val="11"/>
                <c:pt idx="0">
                  <c:v>0</c:v>
                </c:pt>
                <c:pt idx="1">
                  <c:v>4.3668122270742356E-3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1.3100436681222707E-2</c:v>
                </c:pt>
                <c:pt idx="6">
                  <c:v>3.9301310043668124E-2</c:v>
                </c:pt>
                <c:pt idx="7">
                  <c:v>0.18777292576419213</c:v>
                </c:pt>
                <c:pt idx="8">
                  <c:v>0.43231441048034935</c:v>
                </c:pt>
                <c:pt idx="9">
                  <c:v>0.31441048034934499</c:v>
                </c:pt>
                <c:pt idx="10">
                  <c:v>8.7336244541484712E-3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DATA!$B$195:$B$205</c:f>
              <c:strCache>
                <c:ptCount val="11"/>
                <c:pt idx="0">
                  <c:v>1 = ei pysty tekemään lainkaan töitä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10=työkyky parhaimmillaan</c:v>
                </c:pt>
                <c:pt idx="10">
                  <c:v>eos</c:v>
                </c:pt>
              </c:strCache>
            </c:strRef>
          </c:cat>
          <c:val>
            <c:numRef>
              <c:f>DATA!$D$195:$D$205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0.14285714285714285</c:v>
                </c:pt>
                <c:pt idx="8">
                  <c:v>0.5714285714285714</c:v>
                </c:pt>
                <c:pt idx="9">
                  <c:v>0.2857142857142857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983992"/>
        <c:axId val="286984384"/>
      </c:barChart>
      <c:catAx>
        <c:axId val="28698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84384"/>
        <c:crosses val="autoZero"/>
        <c:auto val="1"/>
        <c:lblAlgn val="ctr"/>
        <c:lblOffset val="100"/>
        <c:noMultiLvlLbl val="0"/>
      </c:catAx>
      <c:valAx>
        <c:axId val="28698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83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67718284794534"/>
          <c:y val="0.9194170480663274"/>
          <c:w val="0.49738239883270718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1.5566681755287061E-2"/>
                  <c:y val="5.45106474655969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976703075381608E-3"/>
                  <c:y val="-3.59355850538683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725072350881262E-2"/>
                  <c:y val="1.620574339851610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864627202210708E-2"/>
                  <c:y val="4.293516763320506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085357747429489E-2"/>
                  <c:y val="-0.101390375001297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702223168959189E-2"/>
                  <c:y val="9.07312851124649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 (5)'!$B$83:$B$88</c:f>
              <c:strCache>
                <c:ptCount val="6"/>
                <c:pt idx="0">
                  <c:v>positiivinen palaute / kannustuksen saaminen / huomioiminen / arvostus / vertaistuki</c:v>
                </c:pt>
                <c:pt idx="1">
                  <c:v>lisää tunteja / työtä / parempaa korvausta / varmuutta työn jatkuvuudesta</c:v>
                </c:pt>
                <c:pt idx="2">
                  <c:v>yhteisöllisyyden kehittäminen </c:v>
                </c:pt>
                <c:pt idx="3">
                  <c:v>liikunnan tai kulttuuritapahtumien tukeminen / koulutusta / tyhy-toiminta </c:v>
                </c:pt>
                <c:pt idx="4">
                  <c:v>eos / on tyytyväinen</c:v>
                </c:pt>
                <c:pt idx="5">
                  <c:v>muut (sekalaisia kommentteja)</c:v>
                </c:pt>
              </c:strCache>
            </c:strRef>
          </c:cat>
          <c:val>
            <c:numRef>
              <c:f>'A (5)'!$C$83:$C$88</c:f>
              <c:numCache>
                <c:formatCode>0%</c:formatCode>
                <c:ptCount val="6"/>
                <c:pt idx="0">
                  <c:v>0.20634920634920634</c:v>
                </c:pt>
                <c:pt idx="1">
                  <c:v>0.15873015873015872</c:v>
                </c:pt>
                <c:pt idx="2">
                  <c:v>0.17460317460317459</c:v>
                </c:pt>
                <c:pt idx="3">
                  <c:v>0.25396825396825395</c:v>
                </c:pt>
                <c:pt idx="4">
                  <c:v>7.9365079365079361E-2</c:v>
                </c:pt>
                <c:pt idx="5">
                  <c:v>0.12698412698412698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10276863171635"/>
          <c:y val="4.8550983410453712E-2"/>
          <c:w val="0.80193694205724375"/>
          <c:h val="0.872958935727270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DATA!$B$32:$B$37</c:f>
              <c:strCache>
                <c:ptCount val="6"/>
                <c:pt idx="0">
                  <c:v>yhdessä</c:v>
                </c:pt>
                <c:pt idx="1">
                  <c:v>kahdessa</c:v>
                </c:pt>
                <c:pt idx="2">
                  <c:v>kolmessa</c:v>
                </c:pt>
                <c:pt idx="3">
                  <c:v>neljässä</c:v>
                </c:pt>
                <c:pt idx="4">
                  <c:v>viidessä tai yli</c:v>
                </c:pt>
                <c:pt idx="5">
                  <c:v>ei vastausta</c:v>
                </c:pt>
              </c:strCache>
            </c:strRef>
          </c:cat>
          <c:val>
            <c:numRef>
              <c:f>DATA!$C$32:$C$37</c:f>
              <c:numCache>
                <c:formatCode>0%</c:formatCode>
                <c:ptCount val="6"/>
                <c:pt idx="0">
                  <c:v>0.63318777292576423</c:v>
                </c:pt>
                <c:pt idx="1">
                  <c:v>0.18340611353711792</c:v>
                </c:pt>
                <c:pt idx="2">
                  <c:v>0.10043668122270742</c:v>
                </c:pt>
                <c:pt idx="3">
                  <c:v>4.3668122270742356E-2</c:v>
                </c:pt>
                <c:pt idx="4">
                  <c:v>3.0567685589519649E-2</c:v>
                </c:pt>
                <c:pt idx="5">
                  <c:v>8.7336244541484712E-3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DATA!$B$32:$B$37</c:f>
              <c:strCache>
                <c:ptCount val="6"/>
                <c:pt idx="0">
                  <c:v>yhdessä</c:v>
                </c:pt>
                <c:pt idx="1">
                  <c:v>kahdessa</c:v>
                </c:pt>
                <c:pt idx="2">
                  <c:v>kolmessa</c:v>
                </c:pt>
                <c:pt idx="3">
                  <c:v>neljässä</c:v>
                </c:pt>
                <c:pt idx="4">
                  <c:v>viidessä tai yli</c:v>
                </c:pt>
                <c:pt idx="5">
                  <c:v>ei vastausta</c:v>
                </c:pt>
              </c:strCache>
            </c:strRef>
          </c:cat>
          <c:val>
            <c:numRef>
              <c:f>DATA!$D$32:$D$37</c:f>
              <c:numCache>
                <c:formatCode>0%</c:formatCode>
                <c:ptCount val="6"/>
                <c:pt idx="0">
                  <c:v>0.5</c:v>
                </c:pt>
                <c:pt idx="1">
                  <c:v>0.2857142857142857</c:v>
                </c:pt>
                <c:pt idx="2">
                  <c:v>0.14285714285714285</c:v>
                </c:pt>
                <c:pt idx="3">
                  <c:v>0</c:v>
                </c:pt>
                <c:pt idx="4">
                  <c:v>7.1428571428571425E-2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4835760"/>
        <c:axId val="284842816"/>
      </c:barChart>
      <c:catAx>
        <c:axId val="2848357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42816"/>
        <c:crosses val="autoZero"/>
        <c:auto val="1"/>
        <c:lblAlgn val="ctr"/>
        <c:lblOffset val="100"/>
        <c:noMultiLvlLbl val="0"/>
      </c:catAx>
      <c:valAx>
        <c:axId val="28484281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3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DATA!$B$210:$B$220</c:f>
              <c:strCache>
                <c:ptCount val="11"/>
                <c:pt idx="0">
                  <c:v>Osaan suunnitella opetuksellisesti mielekkäitä kokonaisuuksia.</c:v>
                </c:pt>
                <c:pt idx="1">
                  <c:v>Osaan arvioida omaa toimintaani opettajana.</c:v>
                </c:pt>
                <c:pt idx="2">
                  <c:v>Tunnen ryhmänohjauksen periaatteet ja osaan ohjata opetusryhmiä.</c:v>
                </c:pt>
                <c:pt idx="3">
                  <c:v>Osaan ohjata opiskelijan oppimisprosessia. </c:v>
                </c:pt>
                <c:pt idx="4">
                  <c:v>Osaan vastaanottaa palautetta työstäni. </c:v>
                </c:pt>
                <c:pt idx="5">
                  <c:v>Osaan arvioida opiskelijan oppimista.</c:v>
                </c:pt>
                <c:pt idx="6">
                  <c:v>Osaan hyödyntää erilaisia opetusmenetelmiä omassa opetuksessani.</c:v>
                </c:pt>
                <c:pt idx="7">
                  <c:v>Osaan hyödyntää tieto- ja viestintätekniikka opetuksessani. </c:v>
                </c:pt>
                <c:pt idx="8">
                  <c:v>Osaan hyödyntää sosiaalista mediaa opetuksessani. </c:v>
                </c:pt>
                <c:pt idx="9">
                  <c:v>Olen uudistanut opetusmenetelmiäni viimeisen kahden vuoden aikana.</c:v>
                </c:pt>
                <c:pt idx="10">
                  <c:v>Olen uudistanut opetussisältöjä viimeisen kahden vuoden aikana.</c:v>
                </c:pt>
              </c:strCache>
            </c:strRef>
          </c:cat>
          <c:val>
            <c:numRef>
              <c:f>DATA!$C$210:$C$220</c:f>
              <c:numCache>
                <c:formatCode>0.00</c:formatCode>
                <c:ptCount val="11"/>
                <c:pt idx="0">
                  <c:v>4.5175438596491224</c:v>
                </c:pt>
                <c:pt idx="1">
                  <c:v>4.3947368421052628</c:v>
                </c:pt>
                <c:pt idx="2">
                  <c:v>4.4317180616740091</c:v>
                </c:pt>
                <c:pt idx="3">
                  <c:v>4.3185840707964598</c:v>
                </c:pt>
                <c:pt idx="4">
                  <c:v>4.4561403508771926</c:v>
                </c:pt>
                <c:pt idx="5">
                  <c:v>4.4605263157894735</c:v>
                </c:pt>
                <c:pt idx="6">
                  <c:v>4.1814159292035402</c:v>
                </c:pt>
                <c:pt idx="7">
                  <c:v>3.9272727272727272</c:v>
                </c:pt>
                <c:pt idx="8">
                  <c:v>3.5981735159817352</c:v>
                </c:pt>
                <c:pt idx="9">
                  <c:v>3.8923766816143499</c:v>
                </c:pt>
                <c:pt idx="10">
                  <c:v>4.09375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DATA!$B$210:$B$220</c:f>
              <c:strCache>
                <c:ptCount val="11"/>
                <c:pt idx="0">
                  <c:v>Osaan suunnitella opetuksellisesti mielekkäitä kokonaisuuksia.</c:v>
                </c:pt>
                <c:pt idx="1">
                  <c:v>Osaan arvioida omaa toimintaani opettajana.</c:v>
                </c:pt>
                <c:pt idx="2">
                  <c:v>Tunnen ryhmänohjauksen periaatteet ja osaan ohjata opetusryhmiä.</c:v>
                </c:pt>
                <c:pt idx="3">
                  <c:v>Osaan ohjata opiskelijan oppimisprosessia. </c:v>
                </c:pt>
                <c:pt idx="4">
                  <c:v>Osaan vastaanottaa palautetta työstäni. </c:v>
                </c:pt>
                <c:pt idx="5">
                  <c:v>Osaan arvioida opiskelijan oppimista.</c:v>
                </c:pt>
                <c:pt idx="6">
                  <c:v>Osaan hyödyntää erilaisia opetusmenetelmiä omassa opetuksessani.</c:v>
                </c:pt>
                <c:pt idx="7">
                  <c:v>Osaan hyödyntää tieto- ja viestintätekniikka opetuksessani. </c:v>
                </c:pt>
                <c:pt idx="8">
                  <c:v>Osaan hyödyntää sosiaalista mediaa opetuksessani. </c:v>
                </c:pt>
                <c:pt idx="9">
                  <c:v>Olen uudistanut opetusmenetelmiäni viimeisen kahden vuoden aikana.</c:v>
                </c:pt>
                <c:pt idx="10">
                  <c:v>Olen uudistanut opetussisältöjä viimeisen kahden vuoden aikana.</c:v>
                </c:pt>
              </c:strCache>
            </c:strRef>
          </c:cat>
          <c:val>
            <c:numRef>
              <c:f>DATA!$D$210:$D$220</c:f>
              <c:numCache>
                <c:formatCode>0.00</c:formatCode>
                <c:ptCount val="11"/>
                <c:pt idx="0">
                  <c:v>4.7857142857142856</c:v>
                </c:pt>
                <c:pt idx="1">
                  <c:v>4.5714285714285712</c:v>
                </c:pt>
                <c:pt idx="2">
                  <c:v>4.7857142857142856</c:v>
                </c:pt>
                <c:pt idx="3">
                  <c:v>4.3571428571428568</c:v>
                </c:pt>
                <c:pt idx="4">
                  <c:v>4.5714285714285712</c:v>
                </c:pt>
                <c:pt idx="5">
                  <c:v>4.4285714285714288</c:v>
                </c:pt>
                <c:pt idx="6">
                  <c:v>3.9285714285714284</c:v>
                </c:pt>
                <c:pt idx="7">
                  <c:v>3.9285714285714284</c:v>
                </c:pt>
                <c:pt idx="8">
                  <c:v>3.5714285714285716</c:v>
                </c:pt>
                <c:pt idx="9">
                  <c:v>4.0714285714285712</c:v>
                </c:pt>
                <c:pt idx="10">
                  <c:v>4.4285714285714288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6980072"/>
        <c:axId val="286980856"/>
      </c:barChart>
      <c:catAx>
        <c:axId val="286980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80856"/>
        <c:crosses val="autoZero"/>
        <c:auto val="1"/>
        <c:lblAlgn val="ctr"/>
        <c:lblOffset val="100"/>
        <c:noMultiLvlLbl val="0"/>
      </c:catAx>
      <c:valAx>
        <c:axId val="286980856"/>
        <c:scaling>
          <c:orientation val="minMax"/>
          <c:max val="5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80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88775453470731"/>
          <c:y val="0.92273334235300342"/>
          <c:w val="0.57885178713209828"/>
          <c:h val="4.7966462647442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092702150959356"/>
          <c:y val="4.8550983410453712E-2"/>
          <c:w val="0.50766449924995549"/>
          <c:h val="0.867903745728359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DATA!$B$224:$B$231</c:f>
              <c:strCache>
                <c:ptCount val="8"/>
                <c:pt idx="0">
                  <c:v>Työympäristö ja työolot - Opiston toiminta</c:v>
                </c:pt>
                <c:pt idx="1">
                  <c:v>Työympäristö ja työolot - Tasa-arvoinen kohtelu</c:v>
                </c:pt>
                <c:pt idx="2">
                  <c:v>Työyhteisö - Oppilaitos sosiaalisena työympäristönä</c:v>
                </c:pt>
                <c:pt idx="3">
                  <c:v>Vastuuhenkilön työskentely</c:v>
                </c:pt>
                <c:pt idx="4">
                  <c:v>Työtyytyväisyys ja työssä jaksaminen opiston tuntiopettajana</c:v>
                </c:pt>
                <c:pt idx="5">
                  <c:v>Koulutus- ja kehittämistarve </c:v>
                </c:pt>
                <c:pt idx="7">
                  <c:v>kokonaiskeskiarvo</c:v>
                </c:pt>
              </c:strCache>
            </c:strRef>
          </c:cat>
          <c:val>
            <c:numRef>
              <c:f>DATA!$C$224:$C$231</c:f>
              <c:numCache>
                <c:formatCode>0.00</c:formatCode>
                <c:ptCount val="8"/>
                <c:pt idx="0">
                  <c:v>3.930250376211847</c:v>
                </c:pt>
                <c:pt idx="1">
                  <c:v>4.7812598767383054</c:v>
                </c:pt>
                <c:pt idx="2">
                  <c:v>3.9318518518518517</c:v>
                </c:pt>
                <c:pt idx="3">
                  <c:v>4.1327798136233094</c:v>
                </c:pt>
                <c:pt idx="4">
                  <c:v>4.3594872108999203</c:v>
                </c:pt>
                <c:pt idx="5">
                  <c:v>4.2065671231785338</c:v>
                </c:pt>
                <c:pt idx="7">
                  <c:v>4.2236993754172945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DATA!$B$224:$B$231</c:f>
              <c:strCache>
                <c:ptCount val="8"/>
                <c:pt idx="0">
                  <c:v>Työympäristö ja työolot - Opiston toiminta</c:v>
                </c:pt>
                <c:pt idx="1">
                  <c:v>Työympäristö ja työolot - Tasa-arvoinen kohtelu</c:v>
                </c:pt>
                <c:pt idx="2">
                  <c:v>Työyhteisö - Oppilaitos sosiaalisena työympäristönä</c:v>
                </c:pt>
                <c:pt idx="3">
                  <c:v>Vastuuhenkilön työskentely</c:v>
                </c:pt>
                <c:pt idx="4">
                  <c:v>Työtyytyväisyys ja työssä jaksaminen opiston tuntiopettajana</c:v>
                </c:pt>
                <c:pt idx="5">
                  <c:v>Koulutus- ja kehittämistarve </c:v>
                </c:pt>
                <c:pt idx="7">
                  <c:v>kokonaiskeskiarvo</c:v>
                </c:pt>
              </c:strCache>
            </c:strRef>
          </c:cat>
          <c:val>
            <c:numRef>
              <c:f>DATA!$D$224:$D$231</c:f>
              <c:numCache>
                <c:formatCode>0.00</c:formatCode>
                <c:ptCount val="8"/>
                <c:pt idx="0">
                  <c:v>3.9</c:v>
                </c:pt>
                <c:pt idx="1">
                  <c:v>4.8571428571428568</c:v>
                </c:pt>
                <c:pt idx="2">
                  <c:v>3.8809523809523809</c:v>
                </c:pt>
                <c:pt idx="3">
                  <c:v>4.1068931068931072</c:v>
                </c:pt>
                <c:pt idx="4">
                  <c:v>4.3988095238095237</c:v>
                </c:pt>
                <c:pt idx="5">
                  <c:v>4.3116883116883109</c:v>
                </c:pt>
                <c:pt idx="7">
                  <c:v>4.2425810300810296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6978112"/>
        <c:axId val="286981248"/>
      </c:barChart>
      <c:catAx>
        <c:axId val="286978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81248"/>
        <c:crosses val="autoZero"/>
        <c:auto val="1"/>
        <c:lblAlgn val="ctr"/>
        <c:lblOffset val="100"/>
        <c:noMultiLvlLbl val="0"/>
      </c:catAx>
      <c:valAx>
        <c:axId val="286981248"/>
        <c:scaling>
          <c:orientation val="minMax"/>
          <c:max val="5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97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88775453470731"/>
          <c:y val="0.92273334235300342"/>
          <c:w val="0.57885178713209828"/>
          <c:h val="4.7966462647442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2.2330830245383775E-2"/>
                  <c:y val="-2.74266634081597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976703075381608E-3"/>
                  <c:y val="-3.59355850538683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4401815776208417E-2"/>
                  <c:y val="-0.1136073769581158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864627202210708E-2"/>
                  <c:y val="4.293516763320506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133755569858643E-2"/>
                  <c:y val="-7.55229048624226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6052150807122207E-2"/>
                  <c:y val="2.84613986410180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 (6)'!$B$83:$B$88</c:f>
              <c:strCache>
                <c:ptCount val="6"/>
                <c:pt idx="0">
                  <c:v>ei toiveita / tilanne hyvä / hoitaa itsenäisesti</c:v>
                </c:pt>
                <c:pt idx="1">
                  <c:v>haasteellisten oppilaiden kohtaaminen</c:v>
                </c:pt>
                <c:pt idx="2">
                  <c:v>media / markkinointi / some / IT</c:v>
                </c:pt>
                <c:pt idx="3">
                  <c:v>pedagogiset opinnot</c:v>
                </c:pt>
                <c:pt idx="4">
                  <c:v>oman koulutusalan opetusta / käytännön läheistä</c:v>
                </c:pt>
                <c:pt idx="5">
                  <c:v>muut </c:v>
                </c:pt>
              </c:strCache>
            </c:strRef>
          </c:cat>
          <c:val>
            <c:numRef>
              <c:f>'A (6)'!$C$83:$C$88</c:f>
              <c:numCache>
                <c:formatCode>0%</c:formatCode>
                <c:ptCount val="6"/>
                <c:pt idx="0">
                  <c:v>0.16279069767441862</c:v>
                </c:pt>
                <c:pt idx="1">
                  <c:v>0.11627906976744186</c:v>
                </c:pt>
                <c:pt idx="2">
                  <c:v>0.18604651162790697</c:v>
                </c:pt>
                <c:pt idx="3">
                  <c:v>0.16279069767441862</c:v>
                </c:pt>
                <c:pt idx="4">
                  <c:v>0.16279069767441862</c:v>
                </c:pt>
                <c:pt idx="5">
                  <c:v>0.20930232558139536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9.2309187868014564E-2"/>
                  <c:y val="2.55271344119659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976703075381608E-3"/>
                  <c:y val="-3.59355850538683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843273201125801"/>
                  <c:y val="-1.16032429145299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864627202210708E-2"/>
                  <c:y val="4.293516763320506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170439395622709E-2"/>
                  <c:y val="-3.40916067805331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6052150807122207E-2"/>
                  <c:y val="2.84613986410180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 (7)'!$B$51:$B$55</c:f>
              <c:strCache>
                <c:ptCount val="5"/>
                <c:pt idx="0">
                  <c:v>hyvä kysely - tulee tunne, että välitetään / ollaan kiinnostuneita</c:v>
                </c:pt>
                <c:pt idx="1">
                  <c:v>kiitollisuus, että saa tehdä työtä josta pitää</c:v>
                </c:pt>
                <c:pt idx="2">
                  <c:v>muita positiivisia kommentteja</c:v>
                </c:pt>
                <c:pt idx="3">
                  <c:v>erilaista kritiikkiä</c:v>
                </c:pt>
                <c:pt idx="4">
                  <c:v>muita kommentteja</c:v>
                </c:pt>
              </c:strCache>
            </c:strRef>
          </c:cat>
          <c:val>
            <c:numRef>
              <c:f>'A (7)'!$C$51:$C$55</c:f>
              <c:numCache>
                <c:formatCode>0%</c:formatCode>
                <c:ptCount val="5"/>
                <c:pt idx="0">
                  <c:v>7.6923076923076927E-2</c:v>
                </c:pt>
                <c:pt idx="1">
                  <c:v>0.35897435897435898</c:v>
                </c:pt>
                <c:pt idx="2">
                  <c:v>0.12820512820512819</c:v>
                </c:pt>
                <c:pt idx="3">
                  <c:v>0.15384615384615385</c:v>
                </c:pt>
                <c:pt idx="4">
                  <c:v>0.28205128205128205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24449602587698"/>
          <c:y val="4.8550983410453712E-2"/>
          <c:w val="0.78772013234853033"/>
          <c:h val="0.872958935727270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DATA!$B$40:$B$45</c:f>
              <c:strCache>
                <c:ptCount val="6"/>
                <c:pt idx="0">
                  <c:v>alle vuoden</c:v>
                </c:pt>
                <c:pt idx="1">
                  <c:v>1-5 vuotta</c:v>
                </c:pt>
                <c:pt idx="2">
                  <c:v>6-10 vuotta</c:v>
                </c:pt>
                <c:pt idx="3">
                  <c:v>11-15 vuotta </c:v>
                </c:pt>
                <c:pt idx="4">
                  <c:v>yli 15 vuotta</c:v>
                </c:pt>
                <c:pt idx="5">
                  <c:v>ei vastausta</c:v>
                </c:pt>
              </c:strCache>
            </c:strRef>
          </c:cat>
          <c:val>
            <c:numRef>
              <c:f>DATA!$C$40:$C$45</c:f>
              <c:numCache>
                <c:formatCode>0%</c:formatCode>
                <c:ptCount val="6"/>
                <c:pt idx="0">
                  <c:v>0.13100436681222707</c:v>
                </c:pt>
                <c:pt idx="1">
                  <c:v>0.24017467248908297</c:v>
                </c:pt>
                <c:pt idx="2">
                  <c:v>0.16157205240174671</c:v>
                </c:pt>
                <c:pt idx="3">
                  <c:v>0.13100436681222707</c:v>
                </c:pt>
                <c:pt idx="4">
                  <c:v>0.31877729257641924</c:v>
                </c:pt>
                <c:pt idx="5">
                  <c:v>1.7467248908296942E-2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DATA!$B$40:$B$45</c:f>
              <c:strCache>
                <c:ptCount val="6"/>
                <c:pt idx="0">
                  <c:v>alle vuoden</c:v>
                </c:pt>
                <c:pt idx="1">
                  <c:v>1-5 vuotta</c:v>
                </c:pt>
                <c:pt idx="2">
                  <c:v>6-10 vuotta</c:v>
                </c:pt>
                <c:pt idx="3">
                  <c:v>11-15 vuotta </c:v>
                </c:pt>
                <c:pt idx="4">
                  <c:v>yli 15 vuotta</c:v>
                </c:pt>
                <c:pt idx="5">
                  <c:v>ei vastausta</c:v>
                </c:pt>
              </c:strCache>
            </c:strRef>
          </c:cat>
          <c:val>
            <c:numRef>
              <c:f>DATA!$D$40:$D$45</c:f>
              <c:numCache>
                <c:formatCode>0%</c:formatCode>
                <c:ptCount val="6"/>
                <c:pt idx="0">
                  <c:v>0.14285714285714285</c:v>
                </c:pt>
                <c:pt idx="1">
                  <c:v>0.21428571428571427</c:v>
                </c:pt>
                <c:pt idx="2">
                  <c:v>0.21428571428571427</c:v>
                </c:pt>
                <c:pt idx="3">
                  <c:v>7.1428571428571425E-2</c:v>
                </c:pt>
                <c:pt idx="4">
                  <c:v>0.35714285714285715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4836936"/>
        <c:axId val="284840464"/>
      </c:barChart>
      <c:catAx>
        <c:axId val="284836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40464"/>
        <c:crosses val="autoZero"/>
        <c:auto val="1"/>
        <c:lblAlgn val="ctr"/>
        <c:lblOffset val="100"/>
        <c:noMultiLvlLbl val="0"/>
      </c:catAx>
      <c:valAx>
        <c:axId val="2848404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36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36486105006666"/>
          <c:y val="4.8550983410453712E-2"/>
          <c:w val="0.79559976732434057"/>
          <c:h val="0.872958935727270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DATA!$B$48:$B$55</c:f>
              <c:strCache>
                <c:ptCount val="8"/>
                <c:pt idx="0">
                  <c:v>alle 10</c:v>
                </c:pt>
                <c:pt idx="1">
                  <c:v>11-25 tuntia</c:v>
                </c:pt>
                <c:pt idx="2">
                  <c:v>26-50 tuntia</c:v>
                </c:pt>
                <c:pt idx="3">
                  <c:v>51-100 tuntia</c:v>
                </c:pt>
                <c:pt idx="4">
                  <c:v>101-200 tuntia</c:v>
                </c:pt>
                <c:pt idx="5">
                  <c:v>201-400 tuntia</c:v>
                </c:pt>
                <c:pt idx="6">
                  <c:v>yli 401 tuntia</c:v>
                </c:pt>
                <c:pt idx="7">
                  <c:v>ei vastausta</c:v>
                </c:pt>
              </c:strCache>
            </c:strRef>
          </c:cat>
          <c:val>
            <c:numRef>
              <c:f>DATA!$C$48:$C$55</c:f>
              <c:numCache>
                <c:formatCode>0%</c:formatCode>
                <c:ptCount val="8"/>
                <c:pt idx="0">
                  <c:v>0.17467248908296942</c:v>
                </c:pt>
                <c:pt idx="1">
                  <c:v>0.14847161572052403</c:v>
                </c:pt>
                <c:pt idx="2">
                  <c:v>0.15720524017467249</c:v>
                </c:pt>
                <c:pt idx="3">
                  <c:v>0.1965065502183406</c:v>
                </c:pt>
                <c:pt idx="4">
                  <c:v>0.20524017467248909</c:v>
                </c:pt>
                <c:pt idx="5">
                  <c:v>6.9868995633187769E-2</c:v>
                </c:pt>
                <c:pt idx="6">
                  <c:v>3.4934497816593885E-2</c:v>
                </c:pt>
                <c:pt idx="7">
                  <c:v>1.3100436681222707E-2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DATA!$B$48:$B$55</c:f>
              <c:strCache>
                <c:ptCount val="8"/>
                <c:pt idx="0">
                  <c:v>alle 10</c:v>
                </c:pt>
                <c:pt idx="1">
                  <c:v>11-25 tuntia</c:v>
                </c:pt>
                <c:pt idx="2">
                  <c:v>26-50 tuntia</c:v>
                </c:pt>
                <c:pt idx="3">
                  <c:v>51-100 tuntia</c:v>
                </c:pt>
                <c:pt idx="4">
                  <c:v>101-200 tuntia</c:v>
                </c:pt>
                <c:pt idx="5">
                  <c:v>201-400 tuntia</c:v>
                </c:pt>
                <c:pt idx="6">
                  <c:v>yli 401 tuntia</c:v>
                </c:pt>
                <c:pt idx="7">
                  <c:v>ei vastausta</c:v>
                </c:pt>
              </c:strCache>
            </c:strRef>
          </c:cat>
          <c:val>
            <c:numRef>
              <c:f>DATA!$D$48:$D$55</c:f>
              <c:numCache>
                <c:formatCode>0%</c:formatCode>
                <c:ptCount val="8"/>
                <c:pt idx="0">
                  <c:v>7.1428571428571425E-2</c:v>
                </c:pt>
                <c:pt idx="1">
                  <c:v>7.1428571428571425E-2</c:v>
                </c:pt>
                <c:pt idx="2">
                  <c:v>0.35714285714285715</c:v>
                </c:pt>
                <c:pt idx="3">
                  <c:v>0.21428571428571427</c:v>
                </c:pt>
                <c:pt idx="4">
                  <c:v>0.21428571428571427</c:v>
                </c:pt>
                <c:pt idx="5">
                  <c:v>7.1428571428571425E-2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4838112"/>
        <c:axId val="284840072"/>
      </c:barChart>
      <c:catAx>
        <c:axId val="284838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40072"/>
        <c:crosses val="autoZero"/>
        <c:auto val="1"/>
        <c:lblAlgn val="ctr"/>
        <c:lblOffset val="100"/>
        <c:noMultiLvlLbl val="0"/>
      </c:catAx>
      <c:valAx>
        <c:axId val="28484007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3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4821466383604475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487702312808528"/>
          <c:y val="4.8550983410453712E-2"/>
          <c:w val="0.73808760524632222"/>
          <c:h val="0.872958935727270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DATA!$B$58:$B$64</c:f>
              <c:strCache>
                <c:ptCount val="7"/>
                <c:pt idx="0">
                  <c:v>ei ammatillista koulutusta</c:v>
                </c:pt>
                <c:pt idx="1">
                  <c:v>toisen asteen tutkinto</c:v>
                </c:pt>
                <c:pt idx="2">
                  <c:v>alempi korkeakoulututkinto</c:v>
                </c:pt>
                <c:pt idx="3">
                  <c:v>ylempi korkeakoulututkinto</c:v>
                </c:pt>
                <c:pt idx="4">
                  <c:v>lisensiaatti</c:v>
                </c:pt>
                <c:pt idx="5">
                  <c:v>tohtori</c:v>
                </c:pt>
                <c:pt idx="6">
                  <c:v>joku muu</c:v>
                </c:pt>
              </c:strCache>
            </c:strRef>
          </c:cat>
          <c:val>
            <c:numRef>
              <c:f>DATA!$C$58:$C$64</c:f>
              <c:numCache>
                <c:formatCode>0%</c:formatCode>
                <c:ptCount val="7"/>
                <c:pt idx="0">
                  <c:v>3.9301310043668124E-2</c:v>
                </c:pt>
                <c:pt idx="1">
                  <c:v>0.29694323144104806</c:v>
                </c:pt>
                <c:pt idx="2">
                  <c:v>0.29257641921397382</c:v>
                </c:pt>
                <c:pt idx="3">
                  <c:v>0.31004366812227074</c:v>
                </c:pt>
                <c:pt idx="4">
                  <c:v>8.7336244541484712E-3</c:v>
                </c:pt>
                <c:pt idx="5">
                  <c:v>2.1834061135371178E-2</c:v>
                </c:pt>
                <c:pt idx="6">
                  <c:v>3.0567685589519649E-2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DATA!$B$58:$B$64</c:f>
              <c:strCache>
                <c:ptCount val="7"/>
                <c:pt idx="0">
                  <c:v>ei ammatillista koulutusta</c:v>
                </c:pt>
                <c:pt idx="1">
                  <c:v>toisen asteen tutkinto</c:v>
                </c:pt>
                <c:pt idx="2">
                  <c:v>alempi korkeakoulututkinto</c:v>
                </c:pt>
                <c:pt idx="3">
                  <c:v>ylempi korkeakoulututkinto</c:v>
                </c:pt>
                <c:pt idx="4">
                  <c:v>lisensiaatti</c:v>
                </c:pt>
                <c:pt idx="5">
                  <c:v>tohtori</c:v>
                </c:pt>
                <c:pt idx="6">
                  <c:v>joku muu</c:v>
                </c:pt>
              </c:strCache>
            </c:strRef>
          </c:cat>
          <c:val>
            <c:numRef>
              <c:f>DATA!$D$58:$D$64</c:f>
              <c:numCache>
                <c:formatCode>0%</c:formatCode>
                <c:ptCount val="7"/>
                <c:pt idx="0">
                  <c:v>0</c:v>
                </c:pt>
                <c:pt idx="1">
                  <c:v>0.2857142857142857</c:v>
                </c:pt>
                <c:pt idx="2">
                  <c:v>0.2857142857142857</c:v>
                </c:pt>
                <c:pt idx="3">
                  <c:v>0.35714285714285715</c:v>
                </c:pt>
                <c:pt idx="4">
                  <c:v>0</c:v>
                </c:pt>
                <c:pt idx="5">
                  <c:v>0</c:v>
                </c:pt>
                <c:pt idx="6">
                  <c:v>7.1428571428571425E-2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4838896"/>
        <c:axId val="284838504"/>
      </c:barChart>
      <c:catAx>
        <c:axId val="284838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38504"/>
        <c:crosses val="autoZero"/>
        <c:auto val="1"/>
        <c:lblAlgn val="ctr"/>
        <c:lblOffset val="100"/>
        <c:noMultiLvlLbl val="0"/>
      </c:catAx>
      <c:valAx>
        <c:axId val="28483850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3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49874816924928128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DATA!$B$67:$B$70</c:f>
              <c:strCache>
                <c:ptCount val="4"/>
                <c:pt idx="0">
                  <c:v>Opettajan pedagogiset opinnot (35 ov/65 op)</c:v>
                </c:pt>
                <c:pt idx="1">
                  <c:v>Kasvatustieteen tai aikuiskasvatuksen perusopinnot (15 ov/25 op)</c:v>
                </c:pt>
                <c:pt idx="2">
                  <c:v>Oman opetusalan ohjaajakoulutus (esim. joogaohjaaja)</c:v>
                </c:pt>
                <c:pt idx="3">
                  <c:v>Ei pedagogisia opintoja</c:v>
                </c:pt>
              </c:strCache>
            </c:strRef>
          </c:cat>
          <c:val>
            <c:numRef>
              <c:f>DATA!$C$67:$C$70</c:f>
              <c:numCache>
                <c:formatCode>0%</c:formatCode>
                <c:ptCount val="4"/>
                <c:pt idx="0">
                  <c:v>0.36681222707423583</c:v>
                </c:pt>
                <c:pt idx="1">
                  <c:v>0.14410480349344978</c:v>
                </c:pt>
                <c:pt idx="2">
                  <c:v>0.20087336244541484</c:v>
                </c:pt>
                <c:pt idx="3">
                  <c:v>0.28820960698689957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DATA!$B$67:$B$70</c:f>
              <c:strCache>
                <c:ptCount val="4"/>
                <c:pt idx="0">
                  <c:v>Opettajan pedagogiset opinnot (35 ov/65 op)</c:v>
                </c:pt>
                <c:pt idx="1">
                  <c:v>Kasvatustieteen tai aikuiskasvatuksen perusopinnot (15 ov/25 op)</c:v>
                </c:pt>
                <c:pt idx="2">
                  <c:v>Oman opetusalan ohjaajakoulutus (esim. joogaohjaaja)</c:v>
                </c:pt>
                <c:pt idx="3">
                  <c:v>Ei pedagogisia opintoja</c:v>
                </c:pt>
              </c:strCache>
            </c:strRef>
          </c:cat>
          <c:val>
            <c:numRef>
              <c:f>DATA!$D$67:$D$70</c:f>
              <c:numCache>
                <c:formatCode>0%</c:formatCode>
                <c:ptCount val="4"/>
                <c:pt idx="0">
                  <c:v>0.2857142857142857</c:v>
                </c:pt>
                <c:pt idx="1">
                  <c:v>0.21428571428571427</c:v>
                </c:pt>
                <c:pt idx="2">
                  <c:v>0.21428571428571427</c:v>
                </c:pt>
                <c:pt idx="3">
                  <c:v>0.2857142857142857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4842424"/>
        <c:axId val="284841248"/>
      </c:barChart>
      <c:catAx>
        <c:axId val="284842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41248"/>
        <c:crosses val="autoZero"/>
        <c:auto val="1"/>
        <c:lblAlgn val="ctr"/>
        <c:lblOffset val="100"/>
        <c:noMultiLvlLbl val="0"/>
      </c:catAx>
      <c:valAx>
        <c:axId val="2848412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42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4453150092308802"/>
          <c:w val="0.51513741424816861"/>
          <c:h val="4.2911272648531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88342590281458"/>
          <c:y val="4.8550983410453712E-2"/>
          <c:w val="0.83608120247159279"/>
          <c:h val="0.830706681406254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DATA!$B$73:$B$75</c:f>
              <c:strCache>
                <c:ptCount val="3"/>
                <c:pt idx="0">
                  <c:v>nainen</c:v>
                </c:pt>
                <c:pt idx="1">
                  <c:v>mies</c:v>
                </c:pt>
                <c:pt idx="2">
                  <c:v>ei vastausta</c:v>
                </c:pt>
              </c:strCache>
            </c:strRef>
          </c:cat>
          <c:val>
            <c:numRef>
              <c:f>DATA!$C$73:$C$75</c:f>
              <c:numCache>
                <c:formatCode>0%</c:formatCode>
                <c:ptCount val="3"/>
                <c:pt idx="0">
                  <c:v>0.78602620087336239</c:v>
                </c:pt>
                <c:pt idx="1">
                  <c:v>0.20087336244541484</c:v>
                </c:pt>
                <c:pt idx="2">
                  <c:v>1.3100436681222707E-2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GB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DATA!$B$73:$B$75</c:f>
              <c:strCache>
                <c:ptCount val="3"/>
                <c:pt idx="0">
                  <c:v>nainen</c:v>
                </c:pt>
                <c:pt idx="1">
                  <c:v>mies</c:v>
                </c:pt>
                <c:pt idx="2">
                  <c:v>ei vastausta</c:v>
                </c:pt>
              </c:strCache>
            </c:strRef>
          </c:cat>
          <c:val>
            <c:numRef>
              <c:f>DATA!$D$73:$D$75</c:f>
              <c:numCache>
                <c:formatCode>0%</c:formatCode>
                <c:ptCount val="3"/>
                <c:pt idx="0">
                  <c:v>0.9285714285714286</c:v>
                </c:pt>
                <c:pt idx="1">
                  <c:v>7.1428571428571425E-2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4839680"/>
        <c:axId val="284840856"/>
      </c:barChart>
      <c:catAx>
        <c:axId val="284839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40856"/>
        <c:crosses val="autoZero"/>
        <c:auto val="1"/>
        <c:lblAlgn val="ctr"/>
        <c:lblOffset val="100"/>
        <c:noMultiLvlLbl val="0"/>
      </c:catAx>
      <c:valAx>
        <c:axId val="28484085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83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7648180982001"/>
          <c:y val="0.90462672351795359"/>
          <c:w val="0.57222427277518806"/>
          <c:h val="8.28161015885595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550145583548436"/>
          <c:y val="6.7969366300062672E-2"/>
          <c:w val="0.57730599083186662"/>
          <c:h val="0.81709229676779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Kaikki vastanneet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DATA!$B$78:$B$83</c:f>
              <c:strCache>
                <c:ptCount val="6"/>
                <c:pt idx="0">
                  <c:v>alle 25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55-63 vuotta</c:v>
                </c:pt>
                <c:pt idx="5">
                  <c:v>yli 64 vuotta</c:v>
                </c:pt>
              </c:strCache>
            </c:strRef>
          </c:cat>
          <c:val>
            <c:numRef>
              <c:f>DATA!$C$78:$C$83</c:f>
              <c:numCache>
                <c:formatCode>0%</c:formatCode>
                <c:ptCount val="6"/>
                <c:pt idx="0">
                  <c:v>4.3668122270742356E-3</c:v>
                </c:pt>
                <c:pt idx="1">
                  <c:v>0.1091703056768559</c:v>
                </c:pt>
                <c:pt idx="2">
                  <c:v>0.23580786026200873</c:v>
                </c:pt>
                <c:pt idx="3">
                  <c:v>0.29694323144104806</c:v>
                </c:pt>
                <c:pt idx="4">
                  <c:v>0.20960698689956331</c:v>
                </c:pt>
                <c:pt idx="5">
                  <c:v>0.14410480349344978</c:v>
                </c:pt>
              </c:numCache>
            </c:numRef>
          </c:val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Wahren-opisto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DATA!$B$78:$B$83</c:f>
              <c:strCache>
                <c:ptCount val="6"/>
                <c:pt idx="0">
                  <c:v>alle 25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55-63 vuotta</c:v>
                </c:pt>
                <c:pt idx="5">
                  <c:v>yli 64 vuotta</c:v>
                </c:pt>
              </c:strCache>
            </c:strRef>
          </c:cat>
          <c:val>
            <c:numRef>
              <c:f>DATA!$D$78:$D$83</c:f>
              <c:numCache>
                <c:formatCode>0%</c:formatCode>
                <c:ptCount val="6"/>
                <c:pt idx="0">
                  <c:v>0</c:v>
                </c:pt>
                <c:pt idx="1">
                  <c:v>7.1428571428571425E-2</c:v>
                </c:pt>
                <c:pt idx="2">
                  <c:v>0.2857142857142857</c:v>
                </c:pt>
                <c:pt idx="3">
                  <c:v>0.21428571428571427</c:v>
                </c:pt>
                <c:pt idx="4">
                  <c:v>0.2857142857142857</c:v>
                </c:pt>
                <c:pt idx="5">
                  <c:v>0.14285714285714285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-15"/>
        <c:axId val="285453872"/>
        <c:axId val="285456224"/>
      </c:barChart>
      <c:catAx>
        <c:axId val="285453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6224"/>
        <c:crosses val="autoZero"/>
        <c:auto val="1"/>
        <c:lblAlgn val="ctr"/>
        <c:lblOffset val="100"/>
        <c:noMultiLvlLbl val="0"/>
      </c:catAx>
      <c:valAx>
        <c:axId val="2854562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45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23811109414233"/>
          <c:y val="0.89326780482394463"/>
          <c:w val="0.61286442829353049"/>
          <c:h val="9.65266643471717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0000"/>
      </a:solidFill>
    </a:ln>
    <a:effectLst/>
  </c:spPr>
  <c:txPr>
    <a:bodyPr/>
    <a:lstStyle/>
    <a:p>
      <a:pPr>
        <a:defRPr sz="1400"/>
      </a:pPr>
      <a:endParaRPr lang="en-US"/>
    </a:p>
  </c:txPr>
  <c:externalData r:id="rId4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9" tIns="47445" rIns="94889" bIns="47445" numCol="1" anchor="t" anchorCtr="0" compatLnSpc="1">
            <a:prstTxWarp prst="textNoShape">
              <a:avLst/>
            </a:prstTxWarp>
          </a:bodyPr>
          <a:lstStyle>
            <a:lvl1pPr algn="l" defTabSz="949325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9" tIns="47445" rIns="94889" bIns="47445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6775"/>
            <a:ext cx="307657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9" tIns="47445" rIns="94889" bIns="47445" numCol="1" anchor="b" anchorCtr="0" compatLnSpc="1">
            <a:prstTxWarp prst="textNoShape">
              <a:avLst/>
            </a:prstTxWarp>
          </a:bodyPr>
          <a:lstStyle>
            <a:lvl1pPr algn="l" defTabSz="949325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56775"/>
            <a:ext cx="30781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9" tIns="47445" rIns="94889" bIns="47445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9FEE607D-29C5-44C5-8028-DDBCC81F39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127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9" tIns="47445" rIns="94889" bIns="47445" numCol="1" anchor="t" anchorCtr="0" compatLnSpc="1">
            <a:prstTxWarp prst="textNoShape">
              <a:avLst/>
            </a:prstTxWarp>
          </a:bodyPr>
          <a:lstStyle>
            <a:lvl1pPr algn="l" defTabSz="94932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9" tIns="47445" rIns="94889" bIns="47445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59338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9" tIns="47445" rIns="94889" bIns="47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9" tIns="47445" rIns="94889" bIns="47445" numCol="1" anchor="b" anchorCtr="0" compatLnSpc="1">
            <a:prstTxWarp prst="textNoShape">
              <a:avLst/>
            </a:prstTxWarp>
          </a:bodyPr>
          <a:lstStyle>
            <a:lvl1pPr algn="l" defTabSz="94932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89" tIns="47445" rIns="94889" bIns="47445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9EEF6A5-5E13-487A-991B-874ED450ABA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69183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653296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78339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86178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50889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0"/>
          <p:cNvGraphicFramePr>
            <a:graphicFrameLocks noChangeAspect="1"/>
          </p:cNvGraphicFramePr>
          <p:nvPr/>
        </p:nvGraphicFramePr>
        <p:xfrm>
          <a:off x="0" y="0"/>
          <a:ext cx="9115425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r:id="rId14" imgW="13003175" imgH="3022222" progId="">
                  <p:embed/>
                </p:oleObj>
              </mc:Choice>
              <mc:Fallback>
                <p:oleObj r:id="rId14" imgW="13003175" imgH="3022222" progId="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15425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pic>
        <p:nvPicPr>
          <p:cNvPr id="1029" name="Picture 19" descr="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85113" y="6453188"/>
            <a:ext cx="1143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Rectangle 31"/>
          <p:cNvSpPr>
            <a:spLocks noChangeArrowheads="1"/>
          </p:cNvSpPr>
          <p:nvPr userDrawn="1"/>
        </p:nvSpPr>
        <p:spPr bwMode="auto">
          <a:xfrm>
            <a:off x="4402138" y="6500813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E17487B1-744D-41CF-9AF7-8A815EA2FB95}" type="slidenum">
              <a:rPr lang="fi-FI" sz="1000" i="1">
                <a:solidFill>
                  <a:schemeClr val="bg2"/>
                </a:solidFill>
              </a:rPr>
              <a:pPr>
                <a:defRPr/>
              </a:pPr>
              <a:t>‹#›</a:t>
            </a:fld>
            <a:endParaRPr lang="fi-FI" sz="1000" i="1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95"/>
          <p:cNvSpPr>
            <a:spLocks noChangeArrowheads="1"/>
          </p:cNvSpPr>
          <p:nvPr/>
        </p:nvSpPr>
        <p:spPr bwMode="auto">
          <a:xfrm>
            <a:off x="-36512" y="2322458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i-FI" sz="2400" b="1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Työhyvinvointikartoitus tuntiopettajille ja luennoitsijoille</a:t>
            </a:r>
          </a:p>
          <a:p>
            <a:endParaRPr lang="fi-FI" sz="1800" b="1" i="1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fi-FI" sz="3200" b="1" i="1" dirty="0" err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Wahren</a:t>
            </a:r>
            <a:r>
              <a:rPr lang="fi-FI" sz="3200" b="1" i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-opisto</a:t>
            </a:r>
            <a:endParaRPr lang="fi-FI" sz="2000" b="1" i="1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1475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Sukupuoli ja ikä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523475"/>
              </p:ext>
            </p:extLst>
          </p:nvPr>
        </p:nvGraphicFramePr>
        <p:xfrm>
          <a:off x="179512" y="1052736"/>
          <a:ext cx="4608513" cy="541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Kaavi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490087"/>
              </p:ext>
            </p:extLst>
          </p:nvPr>
        </p:nvGraphicFramePr>
        <p:xfrm>
          <a:off x="5076056" y="1052735"/>
          <a:ext cx="3994270" cy="54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85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95"/>
          <p:cNvSpPr>
            <a:spLocks noChangeArrowheads="1"/>
          </p:cNvSpPr>
          <p:nvPr/>
        </p:nvSpPr>
        <p:spPr bwMode="auto">
          <a:xfrm>
            <a:off x="0" y="1812305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i-FI" sz="4800" b="1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Fyysinen ja sosiaalinen työympäristö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2267744" y="3717032"/>
            <a:ext cx="4901470" cy="233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fi-FI" b="1" dirty="0" smtClean="0">
                <a:latin typeface="Calibri Light" panose="020F0302020204030204" pitchFamily="34" charset="0"/>
              </a:rPr>
              <a:t>FYYSINEN JA SOSIAALINEN TYÖYMPÄRISTÖ</a:t>
            </a:r>
            <a:endParaRPr lang="fi-FI" b="1" dirty="0">
              <a:latin typeface="Calibri Light" panose="020F0302020204030204" pitchFamily="34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Työympäristö ja työolot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Opiston toiminta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err="1" smtClean="0">
                <a:latin typeface="Calibri Light" panose="020F0302020204030204" pitchFamily="34" charset="0"/>
              </a:rPr>
              <a:t>HelleWi</a:t>
            </a:r>
            <a:endParaRPr lang="fi-FI" sz="1200" dirty="0" smtClean="0">
              <a:latin typeface="Calibri Light" panose="020F0302020204030204" pitchFamily="34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Tasa-arvoinen kohtelu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Kehitysideoita työympäristön ja työolojen parantamiseksi (avoin)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Oppilaitos sosiaalisena työympäristönä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Työyhteisön kehittämiseen liittyviä ehdotuksia (avoin)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Vastuuhenkilö ja työskentelyn arviointi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Kehityskeskustelujen tarpeellisuus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Ajatuksia vuorovaikutuksen kehittämiseksi (avoin)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Työsuhteeseen liittyviä kommentteja (avoin)</a:t>
            </a:r>
          </a:p>
        </p:txBody>
      </p:sp>
    </p:spTree>
    <p:extLst>
      <p:ext uri="{BB962C8B-B14F-4D97-AF65-F5344CB8AC3E}">
        <p14:creationId xmlns:p14="http://schemas.microsoft.com/office/powerpoint/2010/main" val="38767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3538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Arvioi työympäristöä ja työoloja työssäsi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Kaavi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18562"/>
              </p:ext>
            </p:extLst>
          </p:nvPr>
        </p:nvGraphicFramePr>
        <p:xfrm>
          <a:off x="251520" y="1052736"/>
          <a:ext cx="7416824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yöristetty kuvaselitesuorakulmio 10"/>
          <p:cNvSpPr/>
          <p:nvPr/>
        </p:nvSpPr>
        <p:spPr bwMode="auto">
          <a:xfrm>
            <a:off x="6588224" y="1988840"/>
            <a:ext cx="2376264" cy="864096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Vastausvaihtoehtojen skaala 1 – 4, jossa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4=erinomainen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3=hyvä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2=tyydyttävä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1=huono 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12" name="Pyöristetty kuvaselitesuorakulmio 11"/>
          <p:cNvSpPr/>
          <p:nvPr/>
        </p:nvSpPr>
        <p:spPr bwMode="auto">
          <a:xfrm>
            <a:off x="6660232" y="3212976"/>
            <a:ext cx="2304256" cy="360040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Mitä pidempi pylväs, sitä parempi tulos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1584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Opiston toiminta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1" name="Kaavi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831792"/>
              </p:ext>
            </p:extLst>
          </p:nvPr>
        </p:nvGraphicFramePr>
        <p:xfrm>
          <a:off x="179511" y="980728"/>
          <a:ext cx="669674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Pyöristetty kuvaselitesuorakulmio 11"/>
          <p:cNvSpPr/>
          <p:nvPr/>
        </p:nvSpPr>
        <p:spPr bwMode="auto">
          <a:xfrm>
            <a:off x="6588224" y="2636912"/>
            <a:ext cx="2376264" cy="1080120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Vastausvaihtoehtojen skaala 1 – 5, jossa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5=täysin samaa mieltä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1=täysin eri mieltä 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4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2702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Kurssihallinto-ohjelma </a:t>
            </a:r>
            <a:r>
              <a:rPr lang="fi-FI" sz="1600" dirty="0" err="1" smtClean="0">
                <a:latin typeface="Calibri" panose="020F0502020204030204" pitchFamily="34" charset="0"/>
              </a:rPr>
              <a:t>Hellewi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Kaavi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17545"/>
              </p:ext>
            </p:extLst>
          </p:nvPr>
        </p:nvGraphicFramePr>
        <p:xfrm>
          <a:off x="107503" y="980727"/>
          <a:ext cx="8640961" cy="547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6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2012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Tasa-arvoinen kohtelu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Kaavi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892600"/>
              </p:ext>
            </p:extLst>
          </p:nvPr>
        </p:nvGraphicFramePr>
        <p:xfrm>
          <a:off x="179512" y="1340768"/>
          <a:ext cx="770485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yöristetty kuvaselitesuorakulmio 9"/>
          <p:cNvSpPr/>
          <p:nvPr/>
        </p:nvSpPr>
        <p:spPr bwMode="auto">
          <a:xfrm>
            <a:off x="6444208" y="116632"/>
            <a:ext cx="2376264" cy="1080120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Vastausvaihtoehtojen skaala 1 – 5, jossa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5=täysin samaa mieltä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1=täysin eri mieltä 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07504" y="188640"/>
            <a:ext cx="751462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AVOIN – Miten kehittäisit työympäristöä tai työoloja oppilaitoksessa, jossa työskentelet?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25375"/>
              </p:ext>
            </p:extLst>
          </p:nvPr>
        </p:nvGraphicFramePr>
        <p:xfrm>
          <a:off x="467544" y="1052736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7164288" y="4941168"/>
            <a:ext cx="1511146" cy="73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 Light" panose="020F0302020204030204" pitchFamily="34" charset="0"/>
              </a:rPr>
              <a:t>Yhteensä 70 avointa kommenttia</a:t>
            </a:r>
            <a:endParaRPr lang="en-GB" dirty="0">
              <a:latin typeface="Calibri Light" panose="020F0302020204030204" pitchFamily="34" charset="0"/>
            </a:endParaRPr>
          </a:p>
        </p:txBody>
      </p:sp>
      <p:sp>
        <p:nvSpPr>
          <p:cNvPr id="7" name="Pyöristetty kuvaselitesuorakulmio 6"/>
          <p:cNvSpPr/>
          <p:nvPr/>
        </p:nvSpPr>
        <p:spPr bwMode="auto">
          <a:xfrm>
            <a:off x="323528" y="4869160"/>
            <a:ext cx="2160240" cy="1224136"/>
          </a:xfrm>
          <a:prstGeom prst="wedgeRoundRectCallout">
            <a:avLst>
              <a:gd name="adj1" fmla="val -7722"/>
              <a:gd name="adj2" fmla="val -70224"/>
              <a:gd name="adj3" fmla="val 16667"/>
            </a:avLst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Piirakkakuviossa on esitetty kaikkien opistojen kommenttien luokitellut aihealueet. Myös kaikissa muissa raportin kohdissa esitetyt avoimet kommentit edustavat kaikkien vastanneiden kommentteja.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3420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Oppilaitos sosiaalisena työympäristönä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Kaavi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04881"/>
              </p:ext>
            </p:extLst>
          </p:nvPr>
        </p:nvGraphicFramePr>
        <p:xfrm>
          <a:off x="179512" y="1412776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yöristetty kuvaselitesuorakulmio 10"/>
          <p:cNvSpPr/>
          <p:nvPr/>
        </p:nvSpPr>
        <p:spPr bwMode="auto">
          <a:xfrm>
            <a:off x="6444208" y="116632"/>
            <a:ext cx="2376264" cy="1080120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Vastausvaihtoehtojen skaala 1 – 5, jossa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5=täysin samaa mieltä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1=täysin eri mieltä 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9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485818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AVOIN – Työyhteisön kehittämiseen liittyviä ehdotuksia?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694015"/>
              </p:ext>
            </p:extLst>
          </p:nvPr>
        </p:nvGraphicFramePr>
        <p:xfrm>
          <a:off x="179511" y="980728"/>
          <a:ext cx="8280921" cy="5482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7164288" y="4941168"/>
            <a:ext cx="1511146" cy="73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 Light" panose="020F0302020204030204" pitchFamily="34" charset="0"/>
              </a:rPr>
              <a:t>Yhteensä 41 avointa kommenttia</a:t>
            </a:r>
            <a:endParaRPr lang="en-GB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2092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Vastuuhenkilönä toimii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Kaavi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93575"/>
              </p:ext>
            </p:extLst>
          </p:nvPr>
        </p:nvGraphicFramePr>
        <p:xfrm>
          <a:off x="179511" y="1052735"/>
          <a:ext cx="8496945" cy="54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8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323528" y="1052736"/>
            <a:ext cx="85689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i-FI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Kansalaisopistojen työhyvinvointikyselyn tiedonkeruu suoritettiin sähköisenä kyselynä 29.3.-15.4.2016. 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i-FI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Kartoituksen avulla selvitettiin tuntiopettajien ja luennoitsijoiden työhyvinvointia sekä siihen liittyviä kehittämistarpeita.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i-FI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Kyselyyn vastasi määräaikaan mennessä yhteensä 229 tuntiopettajaa ja luennoitsijaa seitsemästä eri opistosta.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i-FI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Jokainen opisto saa tulokset vertailulla kaikkien vastanneiden tuloksiin.</a:t>
            </a: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i-FI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Alla on kansalaisopistokohtaiset vastaajamäärät.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179512" y="188640"/>
            <a:ext cx="7025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2400" dirty="0" smtClean="0">
                <a:latin typeface="Calibri" panose="020F0502020204030204" pitchFamily="34" charset="0"/>
              </a:rPr>
              <a:t>Taustaa</a:t>
            </a:r>
            <a:endParaRPr lang="fi-FI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Kaavi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24199"/>
              </p:ext>
            </p:extLst>
          </p:nvPr>
        </p:nvGraphicFramePr>
        <p:xfrm>
          <a:off x="395536" y="2924944"/>
          <a:ext cx="8208912" cy="2955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23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2625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Vastuuhenkilön työn arviointi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1" name="Kaavi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89794"/>
              </p:ext>
            </p:extLst>
          </p:nvPr>
        </p:nvGraphicFramePr>
        <p:xfrm>
          <a:off x="179512" y="1268760"/>
          <a:ext cx="8712968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Pyöristetty kuvaselitesuorakulmio 11"/>
          <p:cNvSpPr/>
          <p:nvPr/>
        </p:nvSpPr>
        <p:spPr bwMode="auto">
          <a:xfrm>
            <a:off x="6444208" y="116632"/>
            <a:ext cx="2376264" cy="1080120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Vastausvaihtoehtojen skaala 1 – 5, jossa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5=täysin samaa mieltä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1=täysin eri mieltä 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251520" y="260648"/>
            <a:ext cx="3516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Kokeeko kehityskeskustelut tarpeellisina</a:t>
            </a:r>
          </a:p>
        </p:txBody>
      </p:sp>
      <p:graphicFrame>
        <p:nvGraphicFramePr>
          <p:cNvPr id="11" name="Kaavi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91774"/>
              </p:ext>
            </p:extLst>
          </p:nvPr>
        </p:nvGraphicFramePr>
        <p:xfrm>
          <a:off x="179512" y="980728"/>
          <a:ext cx="8784976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0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85082"/>
              </p:ext>
            </p:extLst>
          </p:nvPr>
        </p:nvGraphicFramePr>
        <p:xfrm>
          <a:off x="107505" y="980728"/>
          <a:ext cx="856793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179512" y="397650"/>
            <a:ext cx="618772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AVOIN – Miten kehittäisit vuorovaikutusta oppilaitoksessa, jossa opetat?</a:t>
            </a:r>
            <a:endParaRPr lang="fi-FI" sz="1600" dirty="0">
              <a:latin typeface="Calibri" panose="020F0502020204030204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7164288" y="4941168"/>
            <a:ext cx="151114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 Light" panose="020F0302020204030204" pitchFamily="34" charset="0"/>
              </a:rPr>
              <a:t>Yhteensä 49 avointa kommenttia</a:t>
            </a:r>
            <a:endParaRPr lang="en-GB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610244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AVOIN – Työsuhteeseen liittyviä kommentteja ja kehittämisehdotuksia?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07028"/>
              </p:ext>
            </p:extLst>
          </p:nvPr>
        </p:nvGraphicFramePr>
        <p:xfrm>
          <a:off x="251521" y="1052736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7309327" y="3861048"/>
            <a:ext cx="151114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 Light" panose="020F0302020204030204" pitchFamily="34" charset="0"/>
              </a:rPr>
              <a:t>Yhteensä 35 avointa kommenttia</a:t>
            </a:r>
            <a:endParaRPr lang="en-GB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95"/>
          <p:cNvSpPr>
            <a:spLocks noChangeArrowheads="1"/>
          </p:cNvSpPr>
          <p:nvPr/>
        </p:nvSpPr>
        <p:spPr bwMode="auto">
          <a:xfrm>
            <a:off x="0" y="1812305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i-FI" sz="4800" b="1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Työtyytyväisyys ja työssä jaksaminen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2411760" y="3573016"/>
            <a:ext cx="4751494" cy="2154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fi-FI" b="1" dirty="0" smtClean="0">
                <a:latin typeface="Calibri Light" panose="020F0302020204030204" pitchFamily="34" charset="0"/>
              </a:rPr>
              <a:t>TYÖTYYTYVÄISYYS JA TYÖSSÄ JAKSAMINEN</a:t>
            </a:r>
            <a:endParaRPr lang="fi-FI" b="1" dirty="0">
              <a:latin typeface="Calibri Light" panose="020F0302020204030204" pitchFamily="34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Tyytyväisyys tuntiopettajana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Opetuksen tärkeys toimeentulon kannalta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Tuntien peruminen / siirtäminen sairastumisen vuoksi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Riittävän ammatillisen vertaistuen saaminen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Tyytyväisyys ja jaksaminen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Nykyinen työkyky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Miten opisto voisi tukea työtyytyväisyyttä ja jaksamista (avoin)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Koulutus- ja kehittämistarpeet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Koulutustoiveita (avoin)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Muita terveisiä (avoin)</a:t>
            </a:r>
            <a:endParaRPr lang="en-GB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3216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Tyytyväisyys opiston tuntiopettajana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Kaavi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23557"/>
              </p:ext>
            </p:extLst>
          </p:nvPr>
        </p:nvGraphicFramePr>
        <p:xfrm>
          <a:off x="179512" y="1196752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yöristetty kuvaselitesuorakulmio 8"/>
          <p:cNvSpPr/>
          <p:nvPr/>
        </p:nvSpPr>
        <p:spPr bwMode="auto">
          <a:xfrm>
            <a:off x="6444208" y="116632"/>
            <a:ext cx="2376264" cy="1080120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Vastausvaihtoehtojen skaala 1 – 5, jossa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5=täysin samaa mieltä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1=täysin eri mieltä 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6465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Kuinka tärkeä taloudellinen merkitys opetuksella on toimeentulon kannalta 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Kaavi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54796"/>
              </p:ext>
            </p:extLst>
          </p:nvPr>
        </p:nvGraphicFramePr>
        <p:xfrm>
          <a:off x="179512" y="980728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7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30659" y="18864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Montako kertaa on joutunut perumaan tai siirtämään tunteja sairastumisen vuoksi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Kaavi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236892"/>
              </p:ext>
            </p:extLst>
          </p:nvPr>
        </p:nvGraphicFramePr>
        <p:xfrm>
          <a:off x="251520" y="1052736"/>
          <a:ext cx="8640960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8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5975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Mahdollisuus saada opettajan työtä tukevaa ammatillista vertaistukea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Kaavi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04472"/>
              </p:ext>
            </p:extLst>
          </p:nvPr>
        </p:nvGraphicFramePr>
        <p:xfrm>
          <a:off x="251520" y="980728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73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5123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Mistä saa opettajan työtä tukevaa ammatillista vertaistukea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2" name="Kaavi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15735"/>
              </p:ext>
            </p:extLst>
          </p:nvPr>
        </p:nvGraphicFramePr>
        <p:xfrm>
          <a:off x="179512" y="980728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8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95"/>
          <p:cNvSpPr>
            <a:spLocks noChangeArrowheads="1"/>
          </p:cNvSpPr>
          <p:nvPr/>
        </p:nvSpPr>
        <p:spPr bwMode="auto">
          <a:xfrm>
            <a:off x="0" y="2276872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i-FI" sz="5400" b="1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Vastanneiden taustat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2699792" y="3573016"/>
            <a:ext cx="4195059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fi-FI" b="1" dirty="0" smtClean="0">
                <a:latin typeface="Calibri Light" panose="020F0302020204030204" pitchFamily="34" charset="0"/>
              </a:rPr>
              <a:t>Taustakysymykset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Opetusala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Monessako oppilaitoksessa opettaa kuluvana vuonna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Minkä oppilaitoksen tuntiopettajana vastaa kyselyyn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Kauanko toiminut tuntiopettajana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Koulutustausta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Pedagogiset opinnot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Sukupuoli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fi-FI" sz="1200" dirty="0" smtClean="0">
                <a:latin typeface="Calibri Light" panose="020F0302020204030204" pitchFamily="34" charset="0"/>
              </a:rPr>
              <a:t>Ikä</a:t>
            </a:r>
            <a:endParaRPr lang="en-GB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3598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Työtyytyväisyyden ja jaksamisen arviointi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741800"/>
              </p:ext>
            </p:extLst>
          </p:nvPr>
        </p:nvGraphicFramePr>
        <p:xfrm>
          <a:off x="107504" y="1340768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yöristetty kuvaselitesuorakulmio 4"/>
          <p:cNvSpPr/>
          <p:nvPr/>
        </p:nvSpPr>
        <p:spPr bwMode="auto">
          <a:xfrm>
            <a:off x="6372200" y="116632"/>
            <a:ext cx="2376264" cy="1080120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Vastausvaihtoehtojen skaala 1 – 5, jossa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5=täysin samaa mieltä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1=täysin eri mieltä 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18864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Työkyky</a:t>
            </a:r>
          </a:p>
          <a:p>
            <a:pPr algn="l"/>
            <a:r>
              <a:rPr lang="fi-FI" sz="1000" i="1" dirty="0">
                <a:latin typeface="Calibri" panose="020F0502020204030204" pitchFamily="34" charset="0"/>
              </a:rPr>
              <a:t>Oletetaan, että työkykysi on parhaimmillaan saanut 10 pistettä. Minkä pistemäärän antaisit nykyiselle työkyvyllesi asteikolla 1-10? 1 tarkoittaa, ettet pystyisi lainkaan työhön</a:t>
            </a:r>
            <a:r>
              <a:rPr lang="fi-FI" sz="1000" i="1" dirty="0" smtClean="0">
                <a:latin typeface="Calibri" panose="020F0502020204030204" pitchFamily="34" charset="0"/>
              </a:rPr>
              <a:t>.</a:t>
            </a:r>
            <a:endParaRPr lang="fi-FI" sz="1000" i="1" dirty="0">
              <a:latin typeface="Calibri" panose="020F0502020204030204" pitchFamily="34" charset="0"/>
            </a:endParaRPr>
          </a:p>
        </p:txBody>
      </p:sp>
      <p:graphicFrame>
        <p:nvGraphicFramePr>
          <p:cNvPr id="13" name="Kaavi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09578"/>
              </p:ext>
            </p:extLst>
          </p:nvPr>
        </p:nvGraphicFramePr>
        <p:xfrm>
          <a:off x="107505" y="1052736"/>
          <a:ext cx="8856984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22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Kaavi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483602"/>
              </p:ext>
            </p:extLst>
          </p:nvPr>
        </p:nvGraphicFramePr>
        <p:xfrm>
          <a:off x="179512" y="1052736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179512" y="397650"/>
            <a:ext cx="623587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AVOIN – Miten opisto voisi tukea työtyytyväisyyttä ja työssä jaksamistasi?</a:t>
            </a:r>
            <a:endParaRPr lang="fi-FI" sz="1600" dirty="0">
              <a:latin typeface="Calibri" panose="020F0502020204030204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7164288" y="5229200"/>
            <a:ext cx="151114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 Light" panose="020F0302020204030204" pitchFamily="34" charset="0"/>
              </a:rPr>
              <a:t>Yhteensä 63 avointa kommenttia</a:t>
            </a:r>
            <a:endParaRPr lang="en-GB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4519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Opetustyöhön liittyvä koulutus- ja kehittämistarpeet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Kaavi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00160"/>
              </p:ext>
            </p:extLst>
          </p:nvPr>
        </p:nvGraphicFramePr>
        <p:xfrm>
          <a:off x="179512" y="1268760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yöristetty kuvaselitesuorakulmio 6"/>
          <p:cNvSpPr/>
          <p:nvPr/>
        </p:nvSpPr>
        <p:spPr bwMode="auto">
          <a:xfrm>
            <a:off x="6372200" y="116632"/>
            <a:ext cx="2376264" cy="1080120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Vastausvaihtoehtojen skaala 1 – 5, jossa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5=täysin samaa mieltä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1=täysin eri mieltä 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2691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Yhteenveto kokonaistuloksista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1" name="Kaavi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22439"/>
              </p:ext>
            </p:extLst>
          </p:nvPr>
        </p:nvGraphicFramePr>
        <p:xfrm>
          <a:off x="251520" y="1628800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Pyöristetty kuvaselitesuorakulmio 11"/>
          <p:cNvSpPr/>
          <p:nvPr/>
        </p:nvSpPr>
        <p:spPr bwMode="auto">
          <a:xfrm>
            <a:off x="6372200" y="116632"/>
            <a:ext cx="2376264" cy="1080120"/>
          </a:xfrm>
          <a:prstGeom prst="wedgeRoundRectCallout">
            <a:avLst>
              <a:gd name="adj1" fmla="val -54709"/>
              <a:gd name="adj2" fmla="val -29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Vastausvaihtoehtojen skaala 1 – 5, jossa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5=täysin samaa mieltä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1=täysin eri mieltä 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13" name="Pyöristetty kuvaselitesuorakulmio 12"/>
          <p:cNvSpPr/>
          <p:nvPr/>
        </p:nvSpPr>
        <p:spPr bwMode="auto">
          <a:xfrm>
            <a:off x="755576" y="1168252"/>
            <a:ext cx="2016224" cy="432048"/>
          </a:xfrm>
          <a:prstGeom prst="wedgeRoundRectCallout">
            <a:avLst>
              <a:gd name="adj1" fmla="val -8706"/>
              <a:gd name="adj2" fmla="val 67548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latin typeface="Calibri Light" panose="020F0302020204030204" pitchFamily="34" charset="0"/>
              </a:rPr>
              <a:t>Aiemmin esitettyjen aihealueiden kokonaistulokset.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227972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AVOIN – Koulutustoiveita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166250"/>
              </p:ext>
            </p:extLst>
          </p:nvPr>
        </p:nvGraphicFramePr>
        <p:xfrm>
          <a:off x="179513" y="1052736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7092280" y="5589240"/>
            <a:ext cx="151114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 Light" panose="020F0302020204030204" pitchFamily="34" charset="0"/>
              </a:rPr>
              <a:t>Yhteensä 43 avointa kommenttia</a:t>
            </a:r>
            <a:endParaRPr lang="en-GB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327788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AVOIN – Mitä muuta haluaisit sanoa?</a:t>
            </a:r>
            <a:endParaRPr lang="fi-FI" sz="1600" dirty="0">
              <a:latin typeface="Calibri" panose="020F0502020204030204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7092280" y="5589240"/>
            <a:ext cx="151114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 Light" panose="020F0302020204030204" pitchFamily="34" charset="0"/>
              </a:rPr>
              <a:t>Yhteensä 39 avointa kommenttia</a:t>
            </a:r>
            <a:endParaRPr lang="en-GB" dirty="0">
              <a:latin typeface="Calibri Light" panose="020F0302020204030204" pitchFamily="34" charset="0"/>
            </a:endParaRPr>
          </a:p>
        </p:txBody>
      </p:sp>
      <p:graphicFrame>
        <p:nvGraphicFramePr>
          <p:cNvPr id="7" name="Kaavi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301399"/>
              </p:ext>
            </p:extLst>
          </p:nvPr>
        </p:nvGraphicFramePr>
        <p:xfrm>
          <a:off x="179512" y="980728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2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1028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Opetusala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26" name="Kaavio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15701"/>
              </p:ext>
            </p:extLst>
          </p:nvPr>
        </p:nvGraphicFramePr>
        <p:xfrm>
          <a:off x="179512" y="980728"/>
          <a:ext cx="8784976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4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188640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Monessako vapaan sivistystyön tai taiteen perusopetuksen oppilaitoksessa opettaa kuluvana vuonna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Kaavi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64362"/>
              </p:ext>
            </p:extLst>
          </p:nvPr>
        </p:nvGraphicFramePr>
        <p:xfrm>
          <a:off x="179512" y="980728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326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Kauanko on toiminut tuntiopettajana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24930"/>
              </p:ext>
            </p:extLst>
          </p:nvPr>
        </p:nvGraphicFramePr>
        <p:xfrm>
          <a:off x="179512" y="1052736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4711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Opetustuntimäärä lukuvuodessa yhden opiston osalta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16607"/>
              </p:ext>
            </p:extLst>
          </p:nvPr>
        </p:nvGraphicFramePr>
        <p:xfrm>
          <a:off x="179512" y="980728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39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14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Koulutustausta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628053"/>
              </p:ext>
            </p:extLst>
          </p:nvPr>
        </p:nvGraphicFramePr>
        <p:xfrm>
          <a:off x="179512" y="1052736"/>
          <a:ext cx="8856984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4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9512" y="397650"/>
            <a:ext cx="189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600" dirty="0" smtClean="0">
                <a:latin typeface="Calibri" panose="020F0502020204030204" pitchFamily="34" charset="0"/>
              </a:rPr>
              <a:t>Pedagogiset opinnot</a:t>
            </a:r>
            <a:endParaRPr lang="fi-FI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98322"/>
              </p:ext>
            </p:extLst>
          </p:nvPr>
        </p:nvGraphicFramePr>
        <p:xfrm>
          <a:off x="179512" y="1052736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6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20991</TotalTime>
  <Words>560</Words>
  <Application>Microsoft Office PowerPoint</Application>
  <PresentationFormat>Näytössä katseltava diaesitys (4:3)</PresentationFormat>
  <Paragraphs>139</Paragraphs>
  <Slides>36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0</vt:i4>
      </vt:variant>
      <vt:variant>
        <vt:lpstr>Dian otsikot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Oletusrakenne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Skynet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Gerberos</dc:creator>
  <cp:lastModifiedBy>Jan Silvonen</cp:lastModifiedBy>
  <cp:revision>3327</cp:revision>
  <dcterms:created xsi:type="dcterms:W3CDTF">2002-09-16T19:33:04Z</dcterms:created>
  <dcterms:modified xsi:type="dcterms:W3CDTF">2016-05-19T12:26:39Z</dcterms:modified>
</cp:coreProperties>
</file>